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22" r:id="rId2"/>
    <p:sldMasterId id="2147483710" r:id="rId3"/>
    <p:sldMasterId id="2147483700" r:id="rId4"/>
    <p:sldMasterId id="2147483734" r:id="rId5"/>
  </p:sldMasterIdLst>
  <p:notesMasterIdLst>
    <p:notesMasterId r:id="rId26"/>
  </p:notesMasterIdLst>
  <p:sldIdLst>
    <p:sldId id="475" r:id="rId6"/>
    <p:sldId id="464" r:id="rId7"/>
    <p:sldId id="454" r:id="rId8"/>
    <p:sldId id="469" r:id="rId9"/>
    <p:sldId id="494" r:id="rId10"/>
    <p:sldId id="497" r:id="rId11"/>
    <p:sldId id="393" r:id="rId12"/>
    <p:sldId id="384" r:id="rId13"/>
    <p:sldId id="374" r:id="rId14"/>
    <p:sldId id="491" r:id="rId15"/>
    <p:sldId id="478" r:id="rId16"/>
    <p:sldId id="467" r:id="rId17"/>
    <p:sldId id="492" r:id="rId18"/>
    <p:sldId id="404" r:id="rId19"/>
    <p:sldId id="489" r:id="rId20"/>
    <p:sldId id="391" r:id="rId21"/>
    <p:sldId id="493" r:id="rId22"/>
    <p:sldId id="488" r:id="rId23"/>
    <p:sldId id="466" r:id="rId24"/>
    <p:sldId id="485" r:id="rId25"/>
  </p:sldIdLst>
  <p:sldSz cx="12192000" cy="6858000"/>
  <p:notesSz cx="6797675" cy="9872663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FB3"/>
    <a:srgbClr val="2C96A8"/>
    <a:srgbClr val="003E4C"/>
    <a:srgbClr val="000000"/>
    <a:srgbClr val="001A23"/>
    <a:srgbClr val="00535E"/>
    <a:srgbClr val="006C95"/>
    <a:srgbClr val="3A7795"/>
    <a:srgbClr val="006D95"/>
    <a:srgbClr val="66BFB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5352" autoAdjust="0"/>
  </p:normalViewPr>
  <p:slideViewPr>
    <p:cSldViewPr showGuides="1">
      <p:cViewPr varScale="1">
        <p:scale>
          <a:sx n="65" d="100"/>
          <a:sy n="65" d="100"/>
        </p:scale>
        <p:origin x="728" y="6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7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04088C9-BDA6-4180-8FEA-9C977338940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E4CAD0D-A630-49CF-B232-4FAE09C01C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35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40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5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379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30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11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61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26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123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871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444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85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411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64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>
              <a:solidFill>
                <a:srgbClr val="303030"/>
              </a:solidFill>
              <a:effectLst/>
              <a:latin typeface="Roboto-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06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96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67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79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09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68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39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BC298-892B-4611-BF61-498EC9135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C5C46-2C9D-4043-886D-F025003CE07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52800" y="392400"/>
            <a:ext cx="1872000" cy="208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9154CE2-D3ED-4E25-979F-041894B5845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840" y="-27384"/>
            <a:ext cx="1152000" cy="1152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r="-1000" b="-1000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-24680" y="764704"/>
            <a:ext cx="4680776" cy="4681296"/>
          </a:xfrm>
          <a:solidFill>
            <a:schemeClr val="tx1">
              <a:alpha val="15000"/>
            </a:schemeClr>
          </a:solidFill>
        </p:spPr>
        <p:txBody>
          <a:bodyPr lIns="396000" tIns="288000" rIns="396000" bIns="288000" anchor="t" anchorCtr="0"/>
          <a:lstStyle>
            <a:lvl1pPr algn="l">
              <a:lnSpc>
                <a:spcPct val="100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656096" y="3933056"/>
            <a:ext cx="2304000" cy="2304000"/>
          </a:xfrm>
          <a:solidFill>
            <a:srgbClr val="B9D200"/>
          </a:solidFill>
        </p:spPr>
        <p:txBody>
          <a:bodyPr lIns="198000" tIns="198000" rIns="198000" bIns="198000" anchor="b" anchorCtr="0"/>
          <a:lstStyle>
            <a:lvl1pPr marL="0" indent="0" algn="l">
              <a:lnSpc>
                <a:spcPct val="100000"/>
              </a:lnSpc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8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Frame Text – MF Yellow Light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848E8-31A3-4994-A8C9-35FF38390245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6096000" y="4149080"/>
            <a:ext cx="1584000" cy="1584000"/>
          </a:xfrm>
          <a:solidFill>
            <a:srgbClr val="50555F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1">
                <a:solidFill>
                  <a:schemeClr val="bg1"/>
                </a:solidFill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F97B80-711D-405F-AB50-1706805B072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488016" y="333185"/>
            <a:ext cx="4607984" cy="4607983"/>
          </a:xfrm>
          <a:ln w="31750">
            <a:solidFill>
              <a:srgbClr val="50555F"/>
            </a:solidFill>
          </a:ln>
        </p:spPr>
        <p:txBody>
          <a:bodyPr lIns="396000" tIns="288000" rIns="396000" bIns="288000"/>
          <a:lstStyle>
            <a:lvl1pPr>
              <a:lnSpc>
                <a:spcPct val="100000"/>
              </a:lnSpc>
              <a:defRPr sz="3800">
                <a:solidFill>
                  <a:srgbClr val="50555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38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0" y="332720"/>
            <a:ext cx="10800000" cy="576000"/>
          </a:xfrm>
        </p:spPr>
        <p:txBody>
          <a:bodyPr tIns="0"/>
          <a:lstStyle>
            <a:lvl1pPr>
              <a:defRPr>
                <a:solidFill>
                  <a:srgbClr val="50555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00975B-3348-4025-8A0D-8DEFC94AE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600" y="1196752"/>
            <a:ext cx="10800000" cy="4608000"/>
          </a:xfrm>
        </p:spPr>
        <p:txBody>
          <a:bodyPr tIns="36000" rIns="144000" numCol="2" spcCol="288000"/>
          <a:lstStyle>
            <a:lvl1pPr>
              <a:spcBef>
                <a:spcPts val="2600"/>
              </a:spcBef>
              <a:spcAft>
                <a:spcPts val="400"/>
              </a:spcAft>
              <a:defRPr>
                <a:solidFill>
                  <a:srgbClr val="50555F"/>
                </a:solidFill>
              </a:defRPr>
            </a:lvl1pPr>
            <a:lvl2pPr marL="792000" indent="-2520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065338" algn="l"/>
              </a:tabLst>
              <a:defRPr>
                <a:solidFill>
                  <a:srgbClr val="50555F"/>
                </a:solidFill>
              </a:defRPr>
            </a:lvl2pPr>
            <a:lvl3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3pPr>
            <a:lvl4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4pPr>
            <a:lvl5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5pPr>
            <a:lvl6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6pPr>
            <a:lvl7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7pPr>
            <a:lvl8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8pPr>
            <a:lvl9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EA4CF-145D-4B75-86F0-3CBD44439D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50555F"/>
                </a:solidFill>
              </a:defRPr>
            </a:lvl1pPr>
          </a:lstStyle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C9B70-551A-4072-993D-BED155E330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07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696256" y="764704"/>
            <a:ext cx="7680532" cy="3024000"/>
          </a:xfrm>
        </p:spPr>
        <p:txBody>
          <a:bodyPr lIns="0" tIns="144000" rIns="0" bIns="144000" anchor="ctr" anchorCtr="0"/>
          <a:lstStyle>
            <a:lvl1pPr algn="l">
              <a:lnSpc>
                <a:spcPct val="10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696257" y="3789040"/>
            <a:ext cx="7681383" cy="2304000"/>
          </a:xfrm>
        </p:spPr>
        <p:txBody>
          <a:bodyPr lIns="0" tIns="144000" rIns="0" bIns="144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tx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07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Background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BC298-892B-4611-BF61-498EC9135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-24680" y="764704"/>
            <a:ext cx="4680776" cy="4681296"/>
          </a:xfrm>
          <a:solidFill>
            <a:schemeClr val="tx1">
              <a:alpha val="85000"/>
            </a:schemeClr>
          </a:solidFill>
        </p:spPr>
        <p:txBody>
          <a:bodyPr lIns="396000" tIns="288000" rIns="396000" bIns="288000" anchor="t" anchorCtr="0"/>
          <a:lstStyle>
            <a:lvl1pPr algn="l">
              <a:lnSpc>
                <a:spcPct val="100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656096" y="3933056"/>
            <a:ext cx="2304000" cy="2304000"/>
          </a:xfrm>
          <a:solidFill>
            <a:srgbClr val="B9D200"/>
          </a:solidFill>
        </p:spPr>
        <p:txBody>
          <a:bodyPr lIns="198000" tIns="198000" rIns="198000" bIns="198000" anchor="b" anchorCtr="0"/>
          <a:lstStyle>
            <a:lvl1pPr marL="0" indent="0" algn="l">
              <a:lnSpc>
                <a:spcPct val="100000"/>
              </a:lnSpc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1C40E6-2094-4D78-A417-F58D82E62777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840" y="-27384"/>
            <a:ext cx="1152000" cy="1152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r="-1000" b="-1000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E01D66-1694-4F5B-9CFB-5938973C85DF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52800" y="392400"/>
            <a:ext cx="1872000" cy="208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842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91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39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96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2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76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73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31949-6115-4509-B01B-72C482004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4FC75-F262-41A2-9DE8-5EB5A1D5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3865E-A2E3-44DD-B27F-BF847C9AB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79EFA-37F2-4633-AAE9-D191445EA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55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267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88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32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528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85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288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83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820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45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302C-0A07-4A16-BF71-43632372C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960" y="1484784"/>
            <a:ext cx="504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EF7B4-B54A-46B6-9948-70F01BCCC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600" y="1484784"/>
            <a:ext cx="504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06BF63-C91A-4B00-B920-7A233FA1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5879EC-021A-4A58-AB38-1D1FCCEFF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EB6AE-B0C1-4E6E-826E-C0C1EAF7F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237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036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66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987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743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033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08.01.2026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77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68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323" y="2377683"/>
            <a:ext cx="6606276" cy="7986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0325" y="3477684"/>
            <a:ext cx="6606276" cy="1145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67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80324" y="6453718"/>
            <a:ext cx="2844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4B2138-F58E-406E-AAA8-B17084E36363}" type="datetimeFigureOut">
              <a:rPr lang="de-DE" smtClean="0"/>
              <a:pPr/>
              <a:t>08.01.2026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320876" y="6453718"/>
            <a:ext cx="3860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43874" y="6456000"/>
            <a:ext cx="2844801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B518B4-9FBD-4624-BBCD-3402779DD7B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B3B3CDD-4EB1-496D-BC88-654132F16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406272"/>
            <a:ext cx="1871640" cy="2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486BFD-2436-48BC-B2BA-E5CF582B7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457" y="1484784"/>
            <a:ext cx="9215967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019A984-8E37-4759-8FAC-094C1F3A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246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03D36C-B55C-4AEA-A811-CCF4B07AE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15CB6-3382-4E47-9382-3D243E98F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19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3FB3B1-B750-4B56-B9BE-241493A55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7E499-34E3-4FFB-B1EB-29942BA1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8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82785C-CD75-436A-B0E5-39B17860A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84784"/>
            <a:ext cx="5375275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FAF2E4-77A3-41E0-B919-D95F28A27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5960" y="1484784"/>
            <a:ext cx="576064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EE9557-5405-45C0-95A6-580846C9F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F3AA7-8ED5-4177-B093-7E323C5487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5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82785C-CD75-436A-B0E5-39B17860A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6138" y="1484784"/>
            <a:ext cx="7533292" cy="460798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FAF2E4-77A3-41E0-B919-D95F28A27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400" y="1484784"/>
            <a:ext cx="360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8D25EB-E5A2-48C6-AF38-9F22BE0BAA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DF48D-8D33-49F6-B9B2-72089A4A1E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690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9B9433-1A6E-449E-8CC9-E551A448E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84784"/>
            <a:ext cx="7535863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5C4A2E-B5D9-47D7-9ABC-901380B76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5863" y="1484784"/>
            <a:ext cx="4656138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150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CA50E-70BF-4AB8-B462-CE23B1ED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0" y="332656"/>
            <a:ext cx="1080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C54D8-C2DF-48DD-BD75-2E0A9EAA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00" y="1484784"/>
            <a:ext cx="10800000" cy="4607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FA40-71B5-4C2D-809C-668FC596B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424" y="6237312"/>
            <a:ext cx="9000026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Mesago Messe Frankfurt GmbH | Name of the Presentation | DD.MM.YYYY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61EF2-F3CF-437B-AD16-884F9513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2" y="6237312"/>
            <a:ext cx="360287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1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  <p:sldLayoutId id="2147483659" r:id="rId7"/>
    <p:sldLayoutId id="2147483660" r:id="rId8"/>
    <p:sldLayoutId id="2147483661" r:id="rId9"/>
    <p:sldLayoutId id="2147483698" r:id="rId10"/>
    <p:sldLayoutId id="2147483658" r:id="rId11"/>
    <p:sldLayoutId id="2147483662" r:id="rId12"/>
    <p:sldLayoutId id="2147483665" r:id="rId13"/>
  </p:sldLayoutIdLst>
  <p:hf hdr="0" dt="0"/>
  <p:txStyles>
    <p:titleStyle>
      <a:lvl1pPr algn="l" defTabSz="914377" rtl="0" eaLnBrk="1" latinLnBrk="0" hangingPunct="1">
        <a:lnSpc>
          <a:spcPct val="110000"/>
        </a:lnSpc>
        <a:spcBef>
          <a:spcPct val="0"/>
        </a:spcBef>
        <a:buNone/>
        <a:defRPr sz="2600" b="1" kern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200" b="1" kern="200" spc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None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86" userDrawn="1">
          <p15:clr>
            <a:srgbClr val="A4A3A4"/>
          </p15:clr>
        </p15:guide>
        <p15:guide id="4" pos="293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2026" userDrawn="1">
          <p15:clr>
            <a:srgbClr val="A4A3A4"/>
          </p15:clr>
        </p15:guide>
        <p15:guide id="7" pos="1572" userDrawn="1">
          <p15:clr>
            <a:srgbClr val="A4A3A4"/>
          </p15:clr>
        </p15:guide>
        <p15:guide id="8" pos="1118" userDrawn="1">
          <p15:clr>
            <a:srgbClr val="A4A3A4"/>
          </p15:clr>
        </p15:guide>
        <p15:guide id="9" pos="438" userDrawn="1">
          <p15:clr>
            <a:srgbClr val="F26B43"/>
          </p15:clr>
        </p15:guide>
        <p15:guide id="10" pos="4294" userDrawn="1">
          <p15:clr>
            <a:srgbClr val="A4A3A4"/>
          </p15:clr>
        </p15:guide>
        <p15:guide id="11" pos="4747" userDrawn="1">
          <p15:clr>
            <a:srgbClr val="A4A3A4"/>
          </p15:clr>
        </p15:guide>
        <p15:guide id="12" pos="5201" userDrawn="1">
          <p15:clr>
            <a:srgbClr val="A4A3A4"/>
          </p15:clr>
        </p15:guide>
        <p15:guide id="13" pos="5654" userDrawn="1">
          <p15:clr>
            <a:srgbClr val="A4A3A4"/>
          </p15:clr>
        </p15:guide>
        <p15:guide id="14" pos="6108" userDrawn="1">
          <p15:clr>
            <a:srgbClr val="A4A3A4"/>
          </p15:clr>
        </p15:guide>
        <p15:guide id="15" pos="6562" userDrawn="1">
          <p15:clr>
            <a:srgbClr val="A4A3A4"/>
          </p15:clr>
        </p15:guide>
        <p15:guide id="16" pos="7242" userDrawn="1">
          <p15:clr>
            <a:srgbClr val="F26B43"/>
          </p15:clr>
        </p15:guide>
        <p15:guide id="17" orient="horz" pos="1706" userDrawn="1">
          <p15:clr>
            <a:srgbClr val="A4A3A4"/>
          </p15:clr>
        </p15:guide>
        <p15:guide id="18" orient="horz" pos="1253" userDrawn="1">
          <p15:clr>
            <a:srgbClr val="A4A3A4"/>
          </p15:clr>
        </p15:guide>
        <p15:guide id="19" orient="horz" pos="799" userDrawn="1">
          <p15:clr>
            <a:srgbClr val="F26B43"/>
          </p15:clr>
        </p15:guide>
        <p15:guide id="20" orient="horz" pos="346" userDrawn="1">
          <p15:clr>
            <a:srgbClr val="A4A3A4"/>
          </p15:clr>
        </p15:guide>
        <p15:guide id="21" orient="horz" pos="2614" userDrawn="1">
          <p15:clr>
            <a:srgbClr val="A4A3A4"/>
          </p15:clr>
        </p15:guide>
        <p15:guide id="22" orient="horz" pos="3067" userDrawn="1">
          <p15:clr>
            <a:srgbClr val="A4A3A4"/>
          </p15:clr>
        </p15:guide>
        <p15:guide id="26" orient="horz" pos="3838" userDrawn="1">
          <p15:clr>
            <a:srgbClr val="F26B43"/>
          </p15:clr>
        </p15:guide>
        <p15:guide id="27" orient="horz" pos="3521" userDrawn="1">
          <p15:clr>
            <a:srgbClr val="A4A3A4"/>
          </p15:clr>
        </p15:guide>
        <p15:guide id="28" orient="horz" pos="935" userDrawn="1">
          <p15:clr>
            <a:srgbClr val="F26B43"/>
          </p15:clr>
        </p15:guide>
        <p15:guide id="29" pos="7015" userDrawn="1">
          <p15:clr>
            <a:srgbClr val="A4A3A4"/>
          </p15:clr>
        </p15:guide>
        <p15:guide id="30" pos="665" userDrawn="1">
          <p15:clr>
            <a:srgbClr val="A4A3A4"/>
          </p15:clr>
        </p15:guide>
        <p15:guide id="31" orient="horz" pos="210" userDrawn="1">
          <p15:clr>
            <a:srgbClr val="F26B43"/>
          </p15:clr>
        </p15:guide>
        <p15:guide id="32" orient="horz" pos="41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C3698-0448-4DF0-8F23-8CA0A7201319}" type="datetimeFigureOut">
              <a:rPr lang="de-DE" smtClean="0"/>
              <a:t>08.01.2026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B709-6AE6-46FD-9702-B945FEB75A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1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7E99-A6A9-48DF-8017-7A82E1217618}" type="datetimeFigureOut">
              <a:rPr lang="de-DE" smtClean="0"/>
              <a:t>08.01.2026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2263-04FC-44B2-8830-5E97A81AAB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3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>
            <a:extLst>
              <a:ext uri="{FF2B5EF4-FFF2-40B4-BE49-F238E27FC236}">
                <a16:creationId xmlns:a16="http://schemas.microsoft.com/office/drawing/2014/main" id="{D0052933-0754-E14D-9515-103B382BC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740701"/>
            <a:ext cx="1652355" cy="333248"/>
          </a:xfrm>
          <a:prstGeom prst="rect">
            <a:avLst/>
          </a:prstGeom>
        </p:spPr>
      </p:pic>
      <p:sp>
        <p:nvSpPr>
          <p:cNvPr id="42" name="Text Box 3">
            <a:extLst>
              <a:ext uri="{FF2B5EF4-FFF2-40B4-BE49-F238E27FC236}">
                <a16:creationId xmlns:a16="http://schemas.microsoft.com/office/drawing/2014/main" id="{AF9A7765-B4A0-244F-98D3-781BC71D9E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8021" y="665557"/>
            <a:ext cx="10560049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97000"/>
              </a:lnSpc>
              <a:buClrTx/>
              <a:buFontTx/>
              <a:buNone/>
            </a:pPr>
            <a:r>
              <a:rPr lang="de-DE" altLang="de-DE" sz="4000" b="0" dirty="0">
                <a:solidFill>
                  <a:srgbClr val="50555F">
                    <a:lumMod val="50000"/>
                  </a:srgbClr>
                </a:solidFill>
              </a:rPr>
              <a:t>RGB-Colours PowerPoint </a:t>
            </a: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86F8319B-A3B9-3B4C-AE4B-E2525FF27A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072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D4FFEC9F-FF72-994B-BB70-7EB97458CE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5459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50 %</a:t>
            </a: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AE39A733-643B-8144-B804-36FF05D344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4259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EDD59AD0-4601-7B4B-84C9-368E02BE16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 err="1">
                <a:solidFill>
                  <a:srgbClr val="FFFFFF"/>
                </a:solidFill>
              </a:rPr>
              <a:t>Farbname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F657BCAB-B602-724C-890A-CC4718C4B9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8777" y="2598441"/>
            <a:ext cx="1824567" cy="542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0 / 79 / 118</a:t>
            </a:r>
          </a:p>
        </p:txBody>
      </p:sp>
      <p:sp>
        <p:nvSpPr>
          <p:cNvPr id="73" name="Rectangle 20">
            <a:extLst>
              <a:ext uri="{FF2B5EF4-FFF2-40B4-BE49-F238E27FC236}">
                <a16:creationId xmlns:a16="http://schemas.microsoft.com/office/drawing/2014/main" id="{D8B4D83C-6925-C442-A04A-639796057A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6410" y="2598441"/>
            <a:ext cx="1824567" cy="542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102 / 149 / 173</a:t>
            </a:r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0209061F-9ED0-3241-ADFC-3E77D34CAA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977" y="2598441"/>
            <a:ext cx="1824567" cy="542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153 / 185 / 200</a:t>
            </a:r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8912C179-675A-2546-B18A-6C506C3F93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0526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76" name="Rectangle 6">
            <a:extLst>
              <a:ext uri="{FF2B5EF4-FFF2-40B4-BE49-F238E27FC236}">
                <a16:creationId xmlns:a16="http://schemas.microsoft.com/office/drawing/2014/main" id="{B04F50D9-5213-4B46-BA9A-6993A4A2BB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87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60 %</a:t>
            </a:r>
          </a:p>
        </p:txBody>
      </p:sp>
      <p:sp>
        <p:nvSpPr>
          <p:cNvPr id="77" name="Rectangle 7">
            <a:extLst>
              <a:ext uri="{FF2B5EF4-FFF2-40B4-BE49-F238E27FC236}">
                <a16:creationId xmlns:a16="http://schemas.microsoft.com/office/drawing/2014/main" id="{F3FE7146-0D27-534D-BF31-A1EBCEF98F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75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40 %</a:t>
            </a:r>
          </a:p>
        </p:txBody>
      </p:sp>
      <p:sp>
        <p:nvSpPr>
          <p:cNvPr id="78" name="Rectangle 8">
            <a:extLst>
              <a:ext uri="{FF2B5EF4-FFF2-40B4-BE49-F238E27FC236}">
                <a16:creationId xmlns:a16="http://schemas.microsoft.com/office/drawing/2014/main" id="{8DB24671-6F8C-D04D-AC8A-E41B057586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1415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of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1E29A7DE-3572-6243-BD25-82F05C30BE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76710" y="1993074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80" name="Rectangle 24">
            <a:extLst>
              <a:ext uri="{FF2B5EF4-FFF2-40B4-BE49-F238E27FC236}">
                <a16:creationId xmlns:a16="http://schemas.microsoft.com/office/drawing/2014/main" id="{6B83BC36-5D2F-4A4E-A310-BC37A31749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53426" y="2594706"/>
            <a:ext cx="1824567" cy="542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204 / 220 / 228</a:t>
            </a: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CAAAE4B3-B936-D24B-992C-A3444E240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9993" y="1993074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20 %</a:t>
            </a:r>
          </a:p>
        </p:txBody>
      </p:sp>
      <p:sp>
        <p:nvSpPr>
          <p:cNvPr id="82" name="Rectangle 6">
            <a:extLst>
              <a:ext uri="{FF2B5EF4-FFF2-40B4-BE49-F238E27FC236}">
                <a16:creationId xmlns:a16="http://schemas.microsoft.com/office/drawing/2014/main" id="{96FE57C5-CAD1-3246-8634-E8C318F08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5283351"/>
            <a:ext cx="1824567" cy="542399"/>
          </a:xfrm>
          <a:prstGeom prst="rect">
            <a:avLst/>
          </a:prstGeom>
          <a:solidFill>
            <a:srgbClr val="5055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Grey</a:t>
            </a:r>
          </a:p>
        </p:txBody>
      </p:sp>
      <p:sp>
        <p:nvSpPr>
          <p:cNvPr id="83" name="Rectangle 7">
            <a:extLst>
              <a:ext uri="{FF2B5EF4-FFF2-40B4-BE49-F238E27FC236}">
                <a16:creationId xmlns:a16="http://schemas.microsoft.com/office/drawing/2014/main" id="{608B8E87-31AE-BE4B-B1EF-6E22602C6C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07243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5DA2FE61-9EF1-F549-9B75-25B595D00D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5459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50 %</a:t>
            </a:r>
          </a:p>
        </p:txBody>
      </p:sp>
      <p:sp>
        <p:nvSpPr>
          <p:cNvPr id="85" name="Rectangle 10">
            <a:extLst>
              <a:ext uri="{FF2B5EF4-FFF2-40B4-BE49-F238E27FC236}">
                <a16:creationId xmlns:a16="http://schemas.microsoft.com/office/drawing/2014/main" id="{82A61CDC-6E1A-DF4E-8BD0-3366662D9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4259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86" name="Rectangle 11">
            <a:extLst>
              <a:ext uri="{FF2B5EF4-FFF2-40B4-BE49-F238E27FC236}">
                <a16:creationId xmlns:a16="http://schemas.microsoft.com/office/drawing/2014/main" id="{6AD414EE-6B88-FA4B-BEF1-B8DD2B60AD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Farbname</a:t>
            </a:r>
          </a:p>
        </p:txBody>
      </p:sp>
      <p:sp>
        <p:nvSpPr>
          <p:cNvPr id="87" name="Rectangle 15">
            <a:extLst>
              <a:ext uri="{FF2B5EF4-FFF2-40B4-BE49-F238E27FC236}">
                <a16:creationId xmlns:a16="http://schemas.microsoft.com/office/drawing/2014/main" id="{5822CE58-2269-7745-8021-2C0D291D44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8777" y="5283351"/>
            <a:ext cx="1824567" cy="542399"/>
          </a:xfrm>
          <a:prstGeom prst="rect">
            <a:avLst/>
          </a:prstGeom>
          <a:solidFill>
            <a:srgbClr val="50555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80 / 85 / 95</a:t>
            </a:r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A7DA61D3-8E4A-7F4A-BCEF-C154A0F520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6410" y="5283351"/>
            <a:ext cx="1824567" cy="542399"/>
          </a:xfrm>
          <a:prstGeom prst="rect">
            <a:avLst/>
          </a:prstGeom>
          <a:solidFill>
            <a:srgbClr val="9298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146 / 152 / 163</a:t>
            </a:r>
          </a:p>
        </p:txBody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0C702ECC-62AA-9B45-BA74-2557B7679E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977" y="5283351"/>
            <a:ext cx="1824567" cy="542399"/>
          </a:xfrm>
          <a:prstGeom prst="rect">
            <a:avLst/>
          </a:prstGeom>
          <a:solidFill>
            <a:srgbClr val="B6BA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/>
              <a:t>182 / 186 / 194</a:t>
            </a:r>
          </a:p>
        </p:txBody>
      </p:sp>
      <p:sp>
        <p:nvSpPr>
          <p:cNvPr id="90" name="Rectangle 4">
            <a:extLst>
              <a:ext uri="{FF2B5EF4-FFF2-40B4-BE49-F238E27FC236}">
                <a16:creationId xmlns:a16="http://schemas.microsoft.com/office/drawing/2014/main" id="{967E6E46-F47C-AB49-8C58-A8CD7BF949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0526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91" name="Rectangle 6">
            <a:extLst>
              <a:ext uri="{FF2B5EF4-FFF2-40B4-BE49-F238E27FC236}">
                <a16:creationId xmlns:a16="http://schemas.microsoft.com/office/drawing/2014/main" id="{470E59BB-FD5C-874F-B576-C122C2C808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8743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60 %</a:t>
            </a:r>
          </a:p>
        </p:txBody>
      </p:sp>
      <p:sp>
        <p:nvSpPr>
          <p:cNvPr id="92" name="Rectangle 7">
            <a:extLst>
              <a:ext uri="{FF2B5EF4-FFF2-40B4-BE49-F238E27FC236}">
                <a16:creationId xmlns:a16="http://schemas.microsoft.com/office/drawing/2014/main" id="{C0FE2C77-5E3E-7745-9013-F609FF98EE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7543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40 %</a:t>
            </a:r>
          </a:p>
        </p:txBody>
      </p:sp>
      <p:sp>
        <p:nvSpPr>
          <p:cNvPr id="93" name="Rectangle 8">
            <a:extLst>
              <a:ext uri="{FF2B5EF4-FFF2-40B4-BE49-F238E27FC236}">
                <a16:creationId xmlns:a16="http://schemas.microsoft.com/office/drawing/2014/main" id="{BE8A8713-A7F0-B54E-88CD-1DAEECD270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1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of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13768F73-4A74-D747-9ED8-3730A613D6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5177" y="3054499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0C068130-9E23-0C41-B22A-911607B683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53426" y="5281234"/>
            <a:ext cx="1824567" cy="542399"/>
          </a:xfrm>
          <a:prstGeom prst="rect">
            <a:avLst/>
          </a:prstGeom>
          <a:solidFill>
            <a:srgbClr val="DBDD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/>
              <a:t>219 / 221 / 224</a:t>
            </a:r>
          </a:p>
        </p:txBody>
      </p:sp>
      <p:sp>
        <p:nvSpPr>
          <p:cNvPr id="96" name="Rectangle 7">
            <a:extLst>
              <a:ext uri="{FF2B5EF4-FFF2-40B4-BE49-F238E27FC236}">
                <a16:creationId xmlns:a16="http://schemas.microsoft.com/office/drawing/2014/main" id="{C0441A73-96C1-1B42-9C8E-A4414A62B0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8459" y="4677983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20 %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D435C44E-4383-0945-9500-C7CF294A87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2598441"/>
            <a:ext cx="1824567" cy="542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Formnext </a:t>
            </a:r>
            <a:r>
              <a:rPr lang="de-DE" altLang="de-DE" sz="1600" b="0" dirty="0" err="1">
                <a:solidFill>
                  <a:srgbClr val="FFFFFF"/>
                </a:solidFill>
              </a:rPr>
              <a:t>blue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8AA2008C-FEF2-AE43-B5E4-0FEFD4BBDD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24177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99" name="Rectangle 11">
            <a:extLst>
              <a:ext uri="{FF2B5EF4-FFF2-40B4-BE49-F238E27FC236}">
                <a16:creationId xmlns:a16="http://schemas.microsoft.com/office/drawing/2014/main" id="{C73D1691-A256-4D4B-A214-E62A3CC97B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143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Farbname</a:t>
            </a:r>
          </a:p>
        </p:txBody>
      </p:sp>
      <p:sp>
        <p:nvSpPr>
          <p:cNvPr id="100" name="Rectangle 12">
            <a:extLst>
              <a:ext uri="{FF2B5EF4-FFF2-40B4-BE49-F238E27FC236}">
                <a16:creationId xmlns:a16="http://schemas.microsoft.com/office/drawing/2014/main" id="{E41FF177-B7C3-DF47-BA5D-FA1FFA9467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5710" y="3919242"/>
            <a:ext cx="1824567" cy="542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185 / 210 / 0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0E09DEF9-E56F-2F4E-A437-B7C7B3619C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47459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102" name="Rectangle 8">
            <a:extLst>
              <a:ext uri="{FF2B5EF4-FFF2-40B4-BE49-F238E27FC236}">
                <a16:creationId xmlns:a16="http://schemas.microsoft.com/office/drawing/2014/main" id="{B1400349-F916-D74D-B221-214CCCED07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1414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of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103" name="Rectangle 3">
            <a:extLst>
              <a:ext uri="{FF2B5EF4-FFF2-40B4-BE49-F238E27FC236}">
                <a16:creationId xmlns:a16="http://schemas.microsoft.com/office/drawing/2014/main" id="{E853AAF9-4EAC-8343-B8F9-B2DD54FFB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143" y="3919242"/>
            <a:ext cx="1824567" cy="542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Formnext </a:t>
            </a:r>
            <a:r>
              <a:rPr lang="de-DE" altLang="de-DE" sz="1600" b="0" dirty="0" err="1">
                <a:solidFill>
                  <a:srgbClr val="FFFFFF"/>
                </a:solidFill>
              </a:rPr>
              <a:t>green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0">
            <a:extLst>
              <a:ext uri="{FF2B5EF4-FFF2-40B4-BE49-F238E27FC236}">
                <a16:creationId xmlns:a16="http://schemas.microsoft.com/office/drawing/2014/main" id="{2D6D6B1A-6642-8848-9ADA-710B686BEA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00" y="336000"/>
            <a:ext cx="1579200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6" descr="sps-smart-production-solutions_White.eps">
            <a:extLst>
              <a:ext uri="{FF2B5EF4-FFF2-40B4-BE49-F238E27FC236}">
                <a16:creationId xmlns:a16="http://schemas.microsoft.com/office/drawing/2014/main" id="{196FE51B-FB3C-8C49-A6AF-B1F6BB8D73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801" y="336000"/>
            <a:ext cx="1792940" cy="4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6307200"/>
            <a:ext cx="1871640" cy="2072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9269CF-4210-4D14-A861-CB2C5DEE4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A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5E732A-6D56-45BC-A288-E044066B5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5544" y="2029364"/>
            <a:ext cx="4680776" cy="4681296"/>
          </a:xfrm>
        </p:spPr>
        <p:txBody>
          <a:bodyPr/>
          <a:lstStyle/>
          <a:p>
            <a:br>
              <a:rPr lang="de-DE" sz="4000" dirty="0">
                <a:solidFill>
                  <a:srgbClr val="003E4C"/>
                </a:solidFill>
                <a:latin typeface="+mn-lt"/>
              </a:rPr>
            </a:br>
            <a:r>
              <a:rPr lang="de-DE" sz="40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  <a:t>Management Summary</a:t>
            </a:r>
            <a:br>
              <a:rPr lang="de-DE" sz="40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</a:br>
            <a:br>
              <a:rPr lang="de-DE" sz="40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</a:br>
            <a:r>
              <a:rPr lang="de-DE" sz="28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  <a:t>Facts &amp; figures</a:t>
            </a:r>
            <a:br>
              <a:rPr lang="de-DE" sz="28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</a:br>
            <a:r>
              <a:rPr lang="de-DE" sz="2800" dirty="0">
                <a:solidFill>
                  <a:srgbClr val="003E4C"/>
                </a:solidFill>
                <a:latin typeface="+mn-lt"/>
                <a:ea typeface="Roboto" panose="02000000000000000000" pitchFamily="2" charset="0"/>
              </a:rPr>
              <a:t>of Formnext</a:t>
            </a:r>
            <a:br>
              <a:rPr lang="en-GB" dirty="0">
                <a:solidFill>
                  <a:srgbClr val="003E4C"/>
                </a:solidFill>
                <a:latin typeface="+mn-lt"/>
              </a:rPr>
            </a:br>
            <a:br>
              <a:rPr lang="en-GB" dirty="0">
                <a:solidFill>
                  <a:srgbClr val="003E4C"/>
                </a:solidFill>
                <a:latin typeface="+mn-lt"/>
              </a:rPr>
            </a:br>
            <a:endParaRPr lang="en-GB" sz="2200" b="0" dirty="0">
              <a:solidFill>
                <a:srgbClr val="003E4C"/>
              </a:solidFill>
              <a:latin typeface="+mn-lt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64D607-9C0B-4BCC-99BC-F44DD4F99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6576" y="1120875"/>
            <a:ext cx="2304000" cy="2304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85F768-3D04-B84B-8E04-38FEFE451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677" y="1335768"/>
            <a:ext cx="1897798" cy="3953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74227" y="2515222"/>
            <a:ext cx="2100899" cy="4970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de-DE" dirty="0">
                <a:ea typeface="Roboto" panose="02000000000000000000" pitchFamily="2" charset="0"/>
              </a:rPr>
              <a:t>17 – 20 Nov 2026</a:t>
            </a:r>
          </a:p>
          <a:p>
            <a:pPr algn="l">
              <a:lnSpc>
                <a:spcPct val="115000"/>
              </a:lnSpc>
            </a:pPr>
            <a:r>
              <a:rPr lang="de-DE" sz="1250" dirty="0">
                <a:ea typeface="Roboto" panose="02000000000000000000" pitchFamily="2" charset="0"/>
              </a:rPr>
              <a:t> </a:t>
            </a:r>
            <a:r>
              <a:rPr kumimoji="0" lang="de-DE" sz="1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+mn-cs"/>
              </a:rPr>
              <a:t>FRANKFURT / GERMANY</a:t>
            </a:r>
            <a:endParaRPr lang="de-DE" sz="1250" dirty="0">
              <a:ea typeface="Roboto" panose="02000000000000000000" pitchFamily="2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316C6C-7052-4041-AE7C-3059289A14CA}"/>
              </a:ext>
            </a:extLst>
          </p:cNvPr>
          <p:cNvSpPr txBox="1"/>
          <p:nvPr/>
        </p:nvSpPr>
        <p:spPr>
          <a:xfrm>
            <a:off x="551384" y="5445224"/>
            <a:ext cx="1180445" cy="333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 dirty="0">
                <a:ea typeface="Roboto" panose="02000000000000000000" pitchFamily="2" charset="0"/>
                <a:cs typeface="Arial" panose="020B0604020202020204" pitchFamily="34" charset="0"/>
              </a:rPr>
              <a:t>Honorary sponsor</a:t>
            </a:r>
          </a:p>
        </p:txBody>
      </p:sp>
      <p:pic>
        <p:nvPicPr>
          <p:cNvPr id="14" name="Grafik 1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EC713715-CCFE-4A1A-BCEB-6EF5BFAB2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8" y="5733256"/>
            <a:ext cx="1180445" cy="9026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AE7B3FE-BB02-0AFE-AD57-B31C02587E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75" y="282508"/>
            <a:ext cx="840735" cy="8383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899AC10-33F2-6930-E599-CEC0DBFBD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6555198"/>
            <a:ext cx="1403730" cy="1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2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leidung, Person, Bautechnik, Im Haus enthält.&#10;&#10;Automatisch generierte Beschreibung">
            <a:extLst>
              <a:ext uri="{FF2B5EF4-FFF2-40B4-BE49-F238E27FC236}">
                <a16:creationId xmlns:a16="http://schemas.microsoft.com/office/drawing/2014/main" id="{F2D5FACA-42CD-4896-9F31-10F41B3AC3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4"/>
          <a:stretch/>
        </p:blipFill>
        <p:spPr>
          <a:xfrm>
            <a:off x="-24680" y="-27384"/>
            <a:ext cx="12240684" cy="6885385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A5717A2-0CF9-4DFE-9DF7-A1E6A54EEDC4}"/>
              </a:ext>
            </a:extLst>
          </p:cNvPr>
          <p:cNvSpPr txBox="1">
            <a:spLocks/>
          </p:cNvSpPr>
          <p:nvPr/>
        </p:nvSpPr>
        <p:spPr>
          <a:xfrm>
            <a:off x="479376" y="-27384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80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6F2F0BD-28B6-4AB7-8A9E-17DDFCD7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857894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  <a:t>of exhibitors </a:t>
            </a:r>
            <a:b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  <a:t>are satisfied </a:t>
            </a:r>
            <a:b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  <a:t>to very satisfied with reaching </a:t>
            </a:r>
            <a:b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  <a:t>their target </a:t>
            </a:r>
            <a:b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  <a:t>visitor group.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BF71D8-F883-43D0-BC60-463D205318FB}"/>
              </a:ext>
            </a:extLst>
          </p:cNvPr>
          <p:cNvSpPr txBox="1">
            <a:spLocks/>
          </p:cNvSpPr>
          <p:nvPr/>
        </p:nvSpPr>
        <p:spPr>
          <a:xfrm>
            <a:off x="479376" y="5710944"/>
            <a:ext cx="2736304" cy="909491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Exhibitor survey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211221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Person, Kleidung, Im Haus, Mann enthält.&#10;&#10;KI-generierte Inhalte können fehlerhaft sein.">
            <a:extLst>
              <a:ext uri="{FF2B5EF4-FFF2-40B4-BE49-F238E27FC236}">
                <a16:creationId xmlns:a16="http://schemas.microsoft.com/office/drawing/2014/main" id="{B81A6A93-759A-AD55-254E-07DE3B4C2E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876"/>
          <a:stretch/>
        </p:blipFill>
        <p:spPr>
          <a:xfrm>
            <a:off x="0" y="-1"/>
            <a:ext cx="12192000" cy="810952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0B12D0E-EB9F-4B23-BAC1-5C89B18FD5FD}"/>
              </a:ext>
            </a:extLst>
          </p:cNvPr>
          <p:cNvSpPr txBox="1">
            <a:spLocks/>
          </p:cNvSpPr>
          <p:nvPr/>
        </p:nvSpPr>
        <p:spPr>
          <a:xfrm>
            <a:off x="9264352" y="5794108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Visitor survey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FCE588-B58A-4668-AF16-045855BB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84" y="260648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96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     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AA9E90A-BE05-4952-BB27-77C89DDE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76" y="2419465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  <a:t>of visitors </a:t>
            </a:r>
            <a:b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  <a:t>are satisfied to </a:t>
            </a:r>
            <a:b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  <a:t>very satisfied with the achievement of exhibition visit objectives.</a:t>
            </a: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0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CB3D82-DB60-4057-A4BC-AF6420B66465}"/>
              </a:ext>
            </a:extLst>
          </p:cNvPr>
          <p:cNvSpPr txBox="1">
            <a:spLocks/>
          </p:cNvSpPr>
          <p:nvPr/>
        </p:nvSpPr>
        <p:spPr>
          <a:xfrm>
            <a:off x="0" y="1021518"/>
            <a:ext cx="9095400" cy="5836482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FA995-B262-4615-B265-D482C32DB4ED}"/>
              </a:ext>
            </a:extLst>
          </p:cNvPr>
          <p:cNvSpPr txBox="1">
            <a:spLocks/>
          </p:cNvSpPr>
          <p:nvPr/>
        </p:nvSpPr>
        <p:spPr>
          <a:xfrm>
            <a:off x="90954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Top 10</a:t>
            </a:r>
          </a:p>
          <a:p>
            <a:r>
              <a:rPr lang="de-DE" sz="2600" dirty="0">
                <a:ea typeface="Roboto" panose="02000000000000000000" pitchFamily="2" charset="0"/>
              </a:rPr>
              <a:t>user industries</a:t>
            </a:r>
            <a:endParaRPr lang="en-GB" sz="2200" b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C7FF7-4B3F-4EAF-8609-89B9DDF9F1F5}"/>
              </a:ext>
            </a:extLst>
          </p:cNvPr>
          <p:cNvSpPr txBox="1">
            <a:spLocks/>
          </p:cNvSpPr>
          <p:nvPr/>
        </p:nvSpPr>
        <p:spPr>
          <a:xfrm>
            <a:off x="10056440" y="6309320"/>
            <a:ext cx="2520280" cy="454360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Source: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5" name="Grafik 4" descr="Ein Bild, das Text, Schrif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C94F54C4-1787-D143-B5B9-EC5ABDA611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1021518"/>
            <a:ext cx="9048072" cy="5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7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Person, Im Haus, Mann enthält.&#10;&#10;Automatisch generierte Beschreibung">
            <a:extLst>
              <a:ext uri="{FF2B5EF4-FFF2-40B4-BE49-F238E27FC236}">
                <a16:creationId xmlns:a16="http://schemas.microsoft.com/office/drawing/2014/main" id="{E8C1A5F1-6C5D-46A9-AB53-FECB2C85BC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298FF52D-BE4C-4FEA-A38B-931BA8C3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864" y="2493296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a typeface="Roboto" panose="02000000000000000000" pitchFamily="2" charset="0"/>
              </a:rPr>
              <a:t>of visitors rate </a:t>
            </a:r>
            <a:br>
              <a:rPr lang="en-US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400" dirty="0">
                <a:solidFill>
                  <a:schemeClr val="bg1"/>
                </a:solidFill>
                <a:ea typeface="Roboto" panose="02000000000000000000" pitchFamily="2" charset="0"/>
              </a:rPr>
              <a:t>the benefits of their visit to Formnext to </a:t>
            </a:r>
            <a:br>
              <a:rPr lang="en-US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400" dirty="0">
                <a:solidFill>
                  <a:schemeClr val="bg1"/>
                </a:solidFill>
                <a:ea typeface="Roboto" panose="02000000000000000000" pitchFamily="2" charset="0"/>
              </a:rPr>
              <a:t>their professional or business activities as high to very high.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30CC39B-C70F-4508-B487-B9765B3C1AAE}"/>
              </a:ext>
            </a:extLst>
          </p:cNvPr>
          <p:cNvSpPr txBox="1">
            <a:spLocks/>
          </p:cNvSpPr>
          <p:nvPr/>
        </p:nvSpPr>
        <p:spPr>
          <a:xfrm>
            <a:off x="407567" y="333296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89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C61D205-8326-44BA-B13A-CD5E0E9EAC4D}"/>
              </a:ext>
            </a:extLst>
          </p:cNvPr>
          <p:cNvSpPr txBox="1">
            <a:spLocks/>
          </p:cNvSpPr>
          <p:nvPr/>
        </p:nvSpPr>
        <p:spPr>
          <a:xfrm>
            <a:off x="8544272" y="544522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Visitor survey    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20562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2E61AE-2F24-4EE4-A635-632A000A4F7C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409060-E00F-3B23-F64F-534C8BBB4FA0}"/>
              </a:ext>
            </a:extLst>
          </p:cNvPr>
          <p:cNvSpPr txBox="1">
            <a:spLocks/>
          </p:cNvSpPr>
          <p:nvPr/>
        </p:nvSpPr>
        <p:spPr>
          <a:xfrm>
            <a:off x="9192344" y="6475648"/>
            <a:ext cx="1765043" cy="288032"/>
          </a:xfrm>
          <a:prstGeom prst="rect">
            <a:avLst/>
          </a:prstGeom>
          <a:solidFill>
            <a:srgbClr val="FFFFFF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200" cap="none" spc="0" normalizeH="0" baseline="0" noProof="0" dirty="0">
              <a:ln>
                <a:noFill/>
              </a:ln>
              <a:solidFill>
                <a:srgbClr val="50555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800" b="1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br>
              <a:rPr kumimoji="0" lang="en-GB" sz="3800" b="1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GB" sz="2200" b="0" i="0" u="none" strike="noStrike" kern="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303A36-ABA8-43A1-8AC7-BF6DBC769BA6}"/>
              </a:ext>
            </a:extLst>
          </p:cNvPr>
          <p:cNvSpPr txBox="1">
            <a:spLocks/>
          </p:cNvSpPr>
          <p:nvPr/>
        </p:nvSpPr>
        <p:spPr>
          <a:xfrm>
            <a:off x="-3219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Visitor interest in portfolio</a:t>
            </a:r>
            <a:br>
              <a:rPr lang="en-GB" sz="1200" dirty="0"/>
            </a:br>
            <a:br>
              <a:rPr lang="en-GB" sz="1200" dirty="0"/>
            </a:br>
            <a:endParaRPr lang="en-GB" sz="2200" b="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95433B-9604-481B-BBA7-D4EE5AB9546A}"/>
              </a:ext>
            </a:extLst>
          </p:cNvPr>
          <p:cNvSpPr txBox="1">
            <a:spLocks/>
          </p:cNvSpPr>
          <p:nvPr/>
        </p:nvSpPr>
        <p:spPr>
          <a:xfrm>
            <a:off x="8184232" y="3697561"/>
            <a:ext cx="3528392" cy="31488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04ADC-1BDF-308A-9F22-4FCC85A3EA2F}"/>
              </a:ext>
            </a:extLst>
          </p:cNvPr>
          <p:cNvSpPr txBox="1">
            <a:spLocks/>
          </p:cNvSpPr>
          <p:nvPr/>
        </p:nvSpPr>
        <p:spPr>
          <a:xfrm>
            <a:off x="-168696" y="6093296"/>
            <a:ext cx="2880320" cy="526368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Source: Formnext 2025</a:t>
            </a:r>
          </a:p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(multiple answers possible)</a:t>
            </a:r>
          </a:p>
          <a:p>
            <a:endParaRPr lang="de-DE" sz="1200" b="0" dirty="0">
              <a:solidFill>
                <a:srgbClr val="003E4C"/>
              </a:solidFill>
              <a:ea typeface="Roboto" panose="02000000000000000000" pitchFamily="2" charset="0"/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6" name="Grafik 5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415A33E0-408E-4E51-9A91-0FB9872F2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7849" y="1030185"/>
            <a:ext cx="7992888" cy="581914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2D98F10-A34E-1F36-1990-369067688D17}"/>
              </a:ext>
            </a:extLst>
          </p:cNvPr>
          <p:cNvSpPr/>
          <p:nvPr/>
        </p:nvSpPr>
        <p:spPr>
          <a:xfrm>
            <a:off x="9480376" y="6475648"/>
            <a:ext cx="1152128" cy="3179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EDA234-BAA2-41DC-A3DE-E0CD3AFDC0B1}"/>
              </a:ext>
            </a:extLst>
          </p:cNvPr>
          <p:cNvSpPr txBox="1">
            <a:spLocks/>
          </p:cNvSpPr>
          <p:nvPr/>
        </p:nvSpPr>
        <p:spPr>
          <a:xfrm>
            <a:off x="9106649" y="3777522"/>
            <a:ext cx="3096600" cy="3096000"/>
          </a:xfrm>
          <a:prstGeom prst="rect">
            <a:avLst/>
          </a:prstGeom>
          <a:solidFill>
            <a:srgbClr val="2C96A8">
              <a:alpha val="6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rgbClr val="003E4C"/>
                </a:solidFill>
                <a:ea typeface="Roboto" panose="02000000000000000000" pitchFamily="2" charset="0"/>
              </a:rPr>
              <a:t>91-92%</a:t>
            </a:r>
          </a:p>
          <a:p>
            <a:endParaRPr lang="de-DE" sz="1800" dirty="0">
              <a:solidFill>
                <a:srgbClr val="003E4C"/>
              </a:solidFill>
              <a:ea typeface="Roboto" panose="02000000000000000000" pitchFamily="2" charset="0"/>
            </a:endParaRPr>
          </a:p>
          <a:p>
            <a:r>
              <a:rPr lang="en-US" sz="1800" dirty="0">
                <a:solidFill>
                  <a:srgbClr val="003E4C"/>
                </a:solidFill>
                <a:ea typeface="Roboto" panose="02000000000000000000" pitchFamily="2" charset="0"/>
              </a:rPr>
              <a:t>Satisfaction rate of visitors with the range of exhibits, innovations and brand presence</a:t>
            </a:r>
          </a:p>
          <a:p>
            <a:br>
              <a:rPr lang="en-GB" sz="1200" dirty="0"/>
            </a:br>
            <a:br>
              <a:rPr lang="en-GB" sz="1200" dirty="0"/>
            </a:br>
            <a:endParaRPr lang="en-GB" sz="2200" b="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30080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leidung, Mann, Person, Menschliches Gesicht enthält.&#10;&#10;Automatisch generierte Beschreibung">
            <a:extLst>
              <a:ext uri="{FF2B5EF4-FFF2-40B4-BE49-F238E27FC236}">
                <a16:creationId xmlns:a16="http://schemas.microsoft.com/office/drawing/2014/main" id="{66A8E4C2-96B0-4F1C-8B9F-0876A73378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1" y="0"/>
            <a:ext cx="13626661" cy="720274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EBCD712-75FA-4D63-AB50-64F8D2F8B63E}"/>
              </a:ext>
            </a:extLst>
          </p:cNvPr>
          <p:cNvSpPr txBox="1">
            <a:spLocks/>
          </p:cNvSpPr>
          <p:nvPr/>
        </p:nvSpPr>
        <p:spPr>
          <a:xfrm>
            <a:off x="8688288" y="535090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Visitor survey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F5E09A8-C538-4685-A03B-60EE2302076E}"/>
              </a:ext>
            </a:extLst>
          </p:cNvPr>
          <p:cNvSpPr txBox="1">
            <a:spLocks/>
          </p:cNvSpPr>
          <p:nvPr/>
        </p:nvSpPr>
        <p:spPr>
          <a:xfrm>
            <a:off x="2927648" y="400899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63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C251F77-24B0-41A0-9310-FE265205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22" y="2560899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br>
              <a:rPr lang="de-D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3200" dirty="0">
                <a:solidFill>
                  <a:schemeClr val="bg1"/>
                </a:solidFill>
                <a:ea typeface="Roboto" panose="02000000000000000000" pitchFamily="2" charset="0"/>
              </a:rPr>
              <a:t>of visitors </a:t>
            </a:r>
            <a:br>
              <a:rPr lang="de-DE" sz="32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3200" dirty="0">
                <a:solidFill>
                  <a:schemeClr val="bg1"/>
                </a:solidFill>
                <a:ea typeface="Roboto" panose="02000000000000000000" pitchFamily="2" charset="0"/>
              </a:rPr>
              <a:t>are decision-makers.</a:t>
            </a:r>
            <a:b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GB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46748-127E-402C-9B5A-5CC1505A8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3CBED9-0061-48CC-BDDD-92C9CE163926}"/>
              </a:ext>
            </a:extLst>
          </p:cNvPr>
          <p:cNvSpPr txBox="1">
            <a:spLocks/>
          </p:cNvSpPr>
          <p:nvPr/>
        </p:nvSpPr>
        <p:spPr>
          <a:xfrm>
            <a:off x="-3219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Top 10 </a:t>
            </a:r>
          </a:p>
          <a:p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fields of responsibility within the company</a:t>
            </a:r>
            <a:br>
              <a:rPr lang="en-GB" sz="1200" dirty="0"/>
            </a:br>
            <a:br>
              <a:rPr lang="en-GB" sz="1200" dirty="0"/>
            </a:br>
            <a:endParaRPr lang="en-GB" sz="2200" b="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D84F9E-1B70-4BFC-A023-9751F64342EE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6FC0F-B9B1-2293-CD2A-6FDED47D3845}"/>
              </a:ext>
            </a:extLst>
          </p:cNvPr>
          <p:cNvSpPr txBox="1">
            <a:spLocks/>
          </p:cNvSpPr>
          <p:nvPr/>
        </p:nvSpPr>
        <p:spPr>
          <a:xfrm>
            <a:off x="-168696" y="6245546"/>
            <a:ext cx="2664296" cy="526368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Source: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4" name="Grafik 3" descr="Ein Bild, das Text, Screenshot, Kreis, Diagramm enthält.&#10;&#10;KI-generierte Inhalte können fehlerhaft sein.">
            <a:extLst>
              <a:ext uri="{FF2B5EF4-FFF2-40B4-BE49-F238E27FC236}">
                <a16:creationId xmlns:a16="http://schemas.microsoft.com/office/drawing/2014/main" id="{CD9D2916-8C05-48FD-167D-367691996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6130" y="1021519"/>
            <a:ext cx="8164486" cy="5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8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2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Mann, Person, Frau enthält.&#10;&#10;Automatisch generierte Beschreibung">
            <a:extLst>
              <a:ext uri="{FF2B5EF4-FFF2-40B4-BE49-F238E27FC236}">
                <a16:creationId xmlns:a16="http://schemas.microsoft.com/office/drawing/2014/main" id="{F0D04CC3-86E4-4290-8A7A-9C3C6983F7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AC46983-D1E3-413C-841E-858E6E8F6387}"/>
              </a:ext>
            </a:extLst>
          </p:cNvPr>
          <p:cNvSpPr txBox="1">
            <a:spLocks/>
          </p:cNvSpPr>
          <p:nvPr/>
        </p:nvSpPr>
        <p:spPr>
          <a:xfrm>
            <a:off x="6672304" y="458834"/>
            <a:ext cx="2160000" cy="2160000"/>
          </a:xfrm>
          <a:prstGeom prst="rect">
            <a:avLst/>
          </a:prstGeom>
          <a:solidFill>
            <a:srgbClr val="004F76">
              <a:alpha val="90000"/>
            </a:srgbClr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90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009CA59-FC1D-4C87-9EE7-0D907207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184" y="2618834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  <a:ea typeface="Roboto" panose="02000000000000000000" pitchFamily="2" charset="0"/>
              </a:rPr>
              <a:t>of visitors strongly or are extremely likely to recommend Formnext to business friends or colleagues.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4732AE-F457-421F-997B-683C044BE280}"/>
              </a:ext>
            </a:extLst>
          </p:cNvPr>
          <p:cNvSpPr txBox="1">
            <a:spLocks/>
          </p:cNvSpPr>
          <p:nvPr/>
        </p:nvSpPr>
        <p:spPr>
          <a:xfrm>
            <a:off x="695400" y="544522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Visitor survey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88572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Mann, Kleidung, Person, Menschen enthält.&#10;&#10;Automatisch generierte Beschreibung">
            <a:extLst>
              <a:ext uri="{FF2B5EF4-FFF2-40B4-BE49-F238E27FC236}">
                <a16:creationId xmlns:a16="http://schemas.microsoft.com/office/drawing/2014/main" id="{3BDC4AB0-699B-47E5-9269-EAF62D798C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77230F-80D5-4B2C-9C43-3928DEDA353D}"/>
              </a:ext>
            </a:extLst>
          </p:cNvPr>
          <p:cNvSpPr txBox="1">
            <a:spLocks/>
          </p:cNvSpPr>
          <p:nvPr/>
        </p:nvSpPr>
        <p:spPr>
          <a:xfrm>
            <a:off x="9192344" y="5589240"/>
            <a:ext cx="2736304" cy="909491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Visitor survey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B2D857E-7111-4D28-8511-4B8E1C5F1145}"/>
              </a:ext>
            </a:extLst>
          </p:cNvPr>
          <p:cNvSpPr txBox="1">
            <a:spLocks/>
          </p:cNvSpPr>
          <p:nvPr/>
        </p:nvSpPr>
        <p:spPr>
          <a:xfrm>
            <a:off x="551384" y="620688"/>
            <a:ext cx="2160000" cy="2160000"/>
          </a:xfrm>
          <a:prstGeom prst="rect">
            <a:avLst/>
          </a:prstGeom>
          <a:solidFill>
            <a:srgbClr val="004F76"/>
          </a:solidFill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400" b="1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latin typeface="+mj-lt"/>
                <a:ea typeface="Roboto" panose="02000000000000000000" pitchFamily="2" charset="0"/>
              </a:rPr>
              <a:t>85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33D8CF3-F9A3-4483-BD6B-17F6FA672175}"/>
              </a:ext>
            </a:extLst>
          </p:cNvPr>
          <p:cNvSpPr txBox="1">
            <a:spLocks/>
          </p:cNvSpPr>
          <p:nvPr/>
        </p:nvSpPr>
        <p:spPr>
          <a:xfrm>
            <a:off x="1343472" y="2781328"/>
            <a:ext cx="3600000" cy="3600000"/>
          </a:xfrm>
          <a:prstGeom prst="rect">
            <a:avLst/>
          </a:prstGeom>
          <a:solidFill>
            <a:srgbClr val="2C96A8">
              <a:alpha val="80000"/>
            </a:srgbClr>
          </a:solidFill>
          <a:ln w="31750">
            <a:noFill/>
          </a:ln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rgbClr val="50555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ea typeface="Roboto" panose="02000000000000000000" pitchFamily="2" charset="0"/>
              </a:rPr>
              <a:t>of visitors intend </a:t>
            </a:r>
          </a:p>
          <a:p>
            <a:r>
              <a:rPr lang="en-US" sz="3200" dirty="0">
                <a:solidFill>
                  <a:schemeClr val="bg1"/>
                </a:solidFill>
                <a:ea typeface="Roboto" panose="02000000000000000000" pitchFamily="2" charset="0"/>
              </a:rPr>
              <a:t>to return.</a:t>
            </a:r>
            <a:b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6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Ein Bild, das Text, Screenshot, Schrift, Rechteck enthält.&#10;&#10;Automatisch generierte Beschreibung">
            <a:extLst>
              <a:ext uri="{FF2B5EF4-FFF2-40B4-BE49-F238E27FC236}">
                <a16:creationId xmlns:a16="http://schemas.microsoft.com/office/drawing/2014/main" id="{38EA5F5C-2FC9-4341-868D-D9CC6251F3C5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54483" cy="2143946"/>
          </a:xfrm>
          <a:prstGeom prst="rect">
            <a:avLst/>
          </a:prstGeom>
        </p:spPr>
      </p:pic>
      <p:pic>
        <p:nvPicPr>
          <p:cNvPr id="26" name="Grafik 25" descr="Ein Bild, das Kleidung, Mann, Person, Platane Flugzeug Hobel enthält.&#10;&#10;Automatisch generierte Beschreibung">
            <a:extLst>
              <a:ext uri="{FF2B5EF4-FFF2-40B4-BE49-F238E27FC236}">
                <a16:creationId xmlns:a16="http://schemas.microsoft.com/office/drawing/2014/main" id="{6A588469-7A24-4428-AF48-897575E4D858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28" y="-26117"/>
            <a:ext cx="2196000" cy="2196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2D027BC-BD4D-4D0F-A572-E8A01AD83D00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61998"/>
            <a:ext cx="2135559" cy="2196001"/>
          </a:xfrm>
          <a:prstGeom prst="rect">
            <a:avLst/>
          </a:prstGeom>
        </p:spPr>
      </p:pic>
      <p:pic>
        <p:nvPicPr>
          <p:cNvPr id="11" name="Grafik 10" descr="Ein Bild, das Türkis enthält.&#10;&#10;Automatisch generierte Beschreibung">
            <a:extLst>
              <a:ext uri="{FF2B5EF4-FFF2-40B4-BE49-F238E27FC236}">
                <a16:creationId xmlns:a16="http://schemas.microsoft.com/office/drawing/2014/main" id="{A83935C0-73E4-4D1E-B2B2-BB653702E5BF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47" y="4642326"/>
            <a:ext cx="2196000" cy="2196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528048" y="1448780"/>
            <a:ext cx="3960440" cy="3960440"/>
          </a:xfrm>
          <a:solidFill>
            <a:srgbClr val="003E4C"/>
          </a:solidFill>
          <a:ln>
            <a:noFill/>
          </a:ln>
        </p:spPr>
        <p:txBody>
          <a:bodyPr/>
          <a:lstStyle/>
          <a:p>
            <a:br>
              <a:rPr lang="de-DE" sz="32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3200" dirty="0">
                <a:solidFill>
                  <a:schemeClr val="bg1"/>
                </a:solidFill>
                <a:ea typeface="Roboto" panose="02000000000000000000" pitchFamily="2" charset="0"/>
              </a:rPr>
              <a:t>Any questions?</a:t>
            </a:r>
            <a:br>
              <a:rPr lang="de-DE" sz="6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  <a:t>Contact us:</a:t>
            </a:r>
            <a:br>
              <a:rPr lang="de-DE" sz="2400" dirty="0">
                <a:solidFill>
                  <a:schemeClr val="bg1"/>
                </a:solidFill>
                <a:ea typeface="Roboto" panose="02000000000000000000" pitchFamily="2" charset="0"/>
              </a:rPr>
            </a:br>
            <a:br>
              <a:rPr lang="de-DE" sz="2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  <a:t>André Rau</a:t>
            </a:r>
            <a:b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  <a:t>request.formnext@mesago.com</a:t>
            </a:r>
            <a:b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  <a:t>+49 711 61946 157</a:t>
            </a:r>
            <a:b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6E5A00-DC45-4A99-9318-5C97FF7918DB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99" y="4653136"/>
            <a:ext cx="2196000" cy="2196000"/>
          </a:xfrm>
          <a:prstGeom prst="rect">
            <a:avLst/>
          </a:prstGeom>
        </p:spPr>
      </p:pic>
      <p:pic>
        <p:nvPicPr>
          <p:cNvPr id="30" name="Grafik 29" descr="Ein Bild, das Magenta, violett, lila, Menschen enthält.&#10;&#10;Automatisch generierte Beschreibung">
            <a:extLst>
              <a:ext uri="{FF2B5EF4-FFF2-40B4-BE49-F238E27FC236}">
                <a16:creationId xmlns:a16="http://schemas.microsoft.com/office/drawing/2014/main" id="{D90D620A-2DCF-4B3B-9AE0-38E14AD56AD2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"/>
          <a:stretch/>
        </p:blipFill>
        <p:spPr>
          <a:xfrm>
            <a:off x="2135560" y="2133136"/>
            <a:ext cx="2520000" cy="2520000"/>
          </a:xfrm>
          <a:prstGeom prst="rect">
            <a:avLst/>
          </a:prstGeom>
        </p:spPr>
      </p:pic>
      <p:pic>
        <p:nvPicPr>
          <p:cNvPr id="33" name="Grafik 32" descr="Ein Bild, das Kleidung, Person, Mann, Menschliches Gesicht enthält.&#10;&#10;Automatisch generierte Beschreibung">
            <a:extLst>
              <a:ext uri="{FF2B5EF4-FFF2-40B4-BE49-F238E27FC236}">
                <a16:creationId xmlns:a16="http://schemas.microsoft.com/office/drawing/2014/main" id="{00FC731E-F506-4452-81E6-DAE709C775A1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80" y="-1"/>
            <a:ext cx="2196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3352" y="908720"/>
            <a:ext cx="5760000" cy="5760000"/>
          </a:xfrm>
          <a:prstGeom prst="rect">
            <a:avLst/>
          </a:prstGeom>
          <a:solidFill>
            <a:srgbClr val="00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288000" rIns="576000" bIns="288000" rtlCol="0" anchor="ctr"/>
          <a:lstStyle/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17 – 20 November 2026, Frankfurt / Germany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en-US" dirty="0">
                <a:latin typeface="+mj-lt"/>
                <a:ea typeface="Roboto" panose="02000000000000000000" pitchFamily="2" charset="0"/>
              </a:rPr>
              <a:t>Leading global exhibition </a:t>
            </a:r>
          </a:p>
          <a:p>
            <a:r>
              <a:rPr lang="en-US" dirty="0">
                <a:latin typeface="+mj-lt"/>
                <a:ea typeface="Roboto" panose="02000000000000000000" pitchFamily="2" charset="0"/>
              </a:rPr>
              <a:t>dedicated to Additive Manufacturing / industrial 3D Printing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804 exhibitors present their products     from the entire process chain of AM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38,282 professionals and managers of     all manufacturing industries are visitors     of Formnext </a:t>
            </a:r>
            <a:endParaRPr lang="de-DE" dirty="0">
              <a:latin typeface="+mj-lt"/>
            </a:endParaRP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023352" y="333296"/>
            <a:ext cx="5760000" cy="6048032"/>
          </a:xfrm>
          <a:prstGeom prst="rect">
            <a:avLst/>
          </a:prstGeom>
          <a:solidFill>
            <a:srgbClr val="2C9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288000" rIns="576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/>
          </a:p>
          <a:p>
            <a:endParaRPr lang="de-DE" b="1" dirty="0"/>
          </a:p>
          <a:p>
            <a:endParaRPr lang="de-DE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en-US" dirty="0">
                <a:latin typeface="+mj-lt"/>
                <a:ea typeface="Roboto" panose="02000000000000000000" pitchFamily="2" charset="0"/>
              </a:rPr>
              <a:t>Year-round partner to the industry:</a:t>
            </a: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AM content and AM events </a:t>
            </a: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365 days a year, formnext.com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Industry hub including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AM Directory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Formnext Magazine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AM4U newsletter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Newsroom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Formnext.TV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AM Field Guide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Seminars &amp; DeepDives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Formnext Technology Talks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Formnext Whitepapers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AM Jobs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AM event calendar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50" dirty="0">
                <a:latin typeface="+mj-lt"/>
                <a:ea typeface="Roboto" panose="02000000000000000000" pitchFamily="2" charset="0"/>
              </a:rPr>
              <a:t>Formnext events worldwide</a:t>
            </a:r>
            <a:endParaRPr lang="de-DE" dirty="0"/>
          </a:p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35360" y="1196752"/>
            <a:ext cx="3672408" cy="720079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de-DE" sz="2400" b="1" kern="200" dirty="0">
                <a:solidFill>
                  <a:srgbClr val="2C96A8">
                    <a:alpha val="8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Expo &amp; Convention </a:t>
            </a:r>
          </a:p>
        </p:txBody>
      </p:sp>
      <p:sp>
        <p:nvSpPr>
          <p:cNvPr id="8" name="Rechteck 7"/>
          <p:cNvSpPr/>
          <p:nvPr/>
        </p:nvSpPr>
        <p:spPr>
          <a:xfrm>
            <a:off x="263352" y="-165752"/>
            <a:ext cx="8370025" cy="1149464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endParaRPr lang="de-DE" sz="4000" b="1" kern="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4000" b="1" kern="200" dirty="0">
                <a:solidFill>
                  <a:srgbClr val="001A23"/>
                </a:solidFill>
                <a:latin typeface="+mj-lt"/>
                <a:ea typeface="Roboto" panose="02000000000000000000" pitchFamily="2" charset="0"/>
                <a:cs typeface="+mj-cs"/>
              </a:rPr>
              <a:t>Hub for Additive Manufacturing </a:t>
            </a:r>
          </a:p>
        </p:txBody>
      </p:sp>
      <p:sp>
        <p:nvSpPr>
          <p:cNvPr id="11" name="Rechteck 10"/>
          <p:cNvSpPr/>
          <p:nvPr/>
        </p:nvSpPr>
        <p:spPr>
          <a:xfrm>
            <a:off x="6096000" y="983392"/>
            <a:ext cx="4661214" cy="1149464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de-DE" sz="2400" b="1" kern="200" dirty="0">
                <a:solidFill>
                  <a:srgbClr val="003E4C">
                    <a:alpha val="7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Industry Insights &amp; Events</a:t>
            </a:r>
          </a:p>
        </p:txBody>
      </p:sp>
    </p:spTree>
    <p:extLst>
      <p:ext uri="{BB962C8B-B14F-4D97-AF65-F5344CB8AC3E}">
        <p14:creationId xmlns:p14="http://schemas.microsoft.com/office/powerpoint/2010/main" val="37759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46748-127E-402C-9B5A-5CC1505A8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3CBED9-0061-48CC-BDDD-92C9CE1639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4" name="Grafik 3" descr="Ein Bild, das Kleidung, Person, Schuhwerk, Frau enthält.&#10;&#10;Automatisch generierte Beschreibung">
            <a:extLst>
              <a:ext uri="{FF2B5EF4-FFF2-40B4-BE49-F238E27FC236}">
                <a16:creationId xmlns:a16="http://schemas.microsoft.com/office/drawing/2014/main" id="{4E7593EA-E5F0-42F0-8E7A-9EC5721C79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"/>
          <a:stretch/>
        </p:blipFill>
        <p:spPr>
          <a:xfrm>
            <a:off x="479376" y="907878"/>
            <a:ext cx="11226330" cy="50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Growth of Formnext</a:t>
            </a:r>
            <a:br>
              <a:rPr lang="en-GB" sz="2600" dirty="0"/>
            </a:br>
            <a:endParaRPr lang="en-GB" sz="2600" b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E6EB03-A442-40A9-AF1D-5B6D6BFA1E21}"/>
              </a:ext>
            </a:extLst>
          </p:cNvPr>
          <p:cNvSpPr txBox="1">
            <a:spLocks/>
          </p:cNvSpPr>
          <p:nvPr/>
        </p:nvSpPr>
        <p:spPr>
          <a:xfrm>
            <a:off x="-168696" y="6309320"/>
            <a:ext cx="2448272" cy="432048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Source: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7B30E4-A2C8-435F-B2B4-A01953B63FB7}"/>
              </a:ext>
            </a:extLst>
          </p:cNvPr>
          <p:cNvSpPr txBox="1">
            <a:spLocks/>
          </p:cNvSpPr>
          <p:nvPr/>
        </p:nvSpPr>
        <p:spPr>
          <a:xfrm>
            <a:off x="11496600" y="5733256"/>
            <a:ext cx="695400" cy="384084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3" name="Grafik 2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95E4FBB9-64B5-745B-631F-013A698740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600" y="1082235"/>
            <a:ext cx="9095400" cy="57757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51D217-F8BC-D7B5-DFC4-F74726FB19FD}"/>
              </a:ext>
            </a:extLst>
          </p:cNvPr>
          <p:cNvSpPr txBox="1">
            <a:spLocks/>
          </p:cNvSpPr>
          <p:nvPr/>
        </p:nvSpPr>
        <p:spPr>
          <a:xfrm>
            <a:off x="11361928" y="5732266"/>
            <a:ext cx="830072" cy="385074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46338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F6FA995-B262-4615-B265-D482C32DB4ED}"/>
              </a:ext>
            </a:extLst>
          </p:cNvPr>
          <p:cNvSpPr txBox="1">
            <a:spLocks/>
          </p:cNvSpPr>
          <p:nvPr/>
        </p:nvSpPr>
        <p:spPr>
          <a:xfrm>
            <a:off x="90954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en-US" sz="2600" b="1" kern="200" dirty="0">
                <a:latin typeface="+mj-lt"/>
                <a:ea typeface="Roboto" panose="02000000000000000000" pitchFamily="2" charset="0"/>
                <a:cs typeface="+mj-cs"/>
              </a:rPr>
              <a:t>Ranking in international trade fair comparison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C7FF7-4B3F-4EAF-8609-89B9DDF9F1F5}"/>
              </a:ext>
            </a:extLst>
          </p:cNvPr>
          <p:cNvSpPr txBox="1">
            <a:spLocks/>
          </p:cNvSpPr>
          <p:nvPr/>
        </p:nvSpPr>
        <p:spPr>
          <a:xfrm>
            <a:off x="9768408" y="6065911"/>
            <a:ext cx="2736304" cy="792089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Source: Exhibitor survey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4" name="Grafik 3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2A4C630E-60F0-ABA3-889F-6FA59DA89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70" y="1080072"/>
            <a:ext cx="9100870" cy="57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Computer, Mann, Kleidung enthält.&#10;&#10;Automatisch generierte Beschreibung">
            <a:extLst>
              <a:ext uri="{FF2B5EF4-FFF2-40B4-BE49-F238E27FC236}">
                <a16:creationId xmlns:a16="http://schemas.microsoft.com/office/drawing/2014/main" id="{63BAA24C-3A78-4581-8D57-35A40401F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2384" y="620688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88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232" y="2780688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  <a:t>of exhibitors </a:t>
            </a:r>
            <a:b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  <a:t>are satisfied to very satisfied with their participation </a:t>
            </a:r>
            <a:b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  <a:t>at Formnext.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Exhibitor survey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215683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leidung, Person, Mann, Im Haus enthält.&#10;&#10;Automatisch generierte Beschreibung">
            <a:extLst>
              <a:ext uri="{FF2B5EF4-FFF2-40B4-BE49-F238E27FC236}">
                <a16:creationId xmlns:a16="http://schemas.microsoft.com/office/drawing/2014/main" id="{E4D10C0B-3319-46CC-9715-B1393C582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/>
          <a:stretch/>
        </p:blipFill>
        <p:spPr>
          <a:xfrm>
            <a:off x="0" y="-13883"/>
            <a:ext cx="12216680" cy="687188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620688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96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777375"/>
            <a:ext cx="3600000" cy="3600000"/>
          </a:xfrm>
          <a:solidFill>
            <a:srgbClr val="2C96A8">
              <a:alpha val="80000"/>
            </a:srgbClr>
          </a:solidFill>
          <a:ln>
            <a:noFill/>
          </a:ln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  <a:t>of visitors </a:t>
            </a:r>
            <a:b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  <a:t>are satisfied to </a:t>
            </a:r>
            <a:b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  <a:t>very satisfied with their attendance </a:t>
            </a:r>
            <a:b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en-US" sz="2800" dirty="0">
                <a:solidFill>
                  <a:schemeClr val="bg1"/>
                </a:solidFill>
                <a:ea typeface="Roboto" panose="02000000000000000000" pitchFamily="2" charset="0"/>
              </a:rPr>
              <a:t>at Formnext.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9192344" y="5710944"/>
            <a:ext cx="2736304" cy="909491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Source: Visitor survey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352478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6CDC95-11B2-4E83-8036-19BB3784D875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966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Origin of visitors – </a:t>
            </a:r>
          </a:p>
          <a:p>
            <a:r>
              <a:rPr lang="de-DE" sz="2600" dirty="0">
                <a:ea typeface="Roboto" panose="02000000000000000000" pitchFamily="2" charset="0"/>
              </a:rPr>
              <a:t>by countries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30A8FE-CEDE-4F4B-9AF5-3B4E45519A9F}"/>
              </a:ext>
            </a:extLst>
          </p:cNvPr>
          <p:cNvSpPr txBox="1">
            <a:spLocks/>
          </p:cNvSpPr>
          <p:nvPr/>
        </p:nvSpPr>
        <p:spPr>
          <a:xfrm>
            <a:off x="-168696" y="6245546"/>
            <a:ext cx="2664296" cy="526368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Source: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5" name="Grafik 4" descr="Ein Bild, das Karte, Text enthält.&#10;&#10;KI-generierte Inhalte können fehlerhaft sein.">
            <a:extLst>
              <a:ext uri="{FF2B5EF4-FFF2-40B4-BE49-F238E27FC236}">
                <a16:creationId xmlns:a16="http://schemas.microsoft.com/office/drawing/2014/main" id="{F4FF337C-4F61-2D0D-A113-BEECDA88A9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600" y="1052736"/>
            <a:ext cx="9095400" cy="56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6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Origin of visitors – </a:t>
            </a:r>
          </a:p>
          <a:p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top 12 nations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115153-C363-45B3-8CF6-8A39D545A3E3}"/>
              </a:ext>
            </a:extLst>
          </p:cNvPr>
          <p:cNvSpPr txBox="1">
            <a:spLocks/>
          </p:cNvSpPr>
          <p:nvPr/>
        </p:nvSpPr>
        <p:spPr>
          <a:xfrm>
            <a:off x="3096600" y="1021518"/>
            <a:ext cx="9095400" cy="5836482"/>
          </a:xfrm>
          <a:prstGeom prst="rect">
            <a:avLst/>
          </a:prstGeom>
          <a:solidFill>
            <a:schemeClr val="tx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28BE2-713C-BED4-BF51-5D213DFF29CB}"/>
              </a:ext>
            </a:extLst>
          </p:cNvPr>
          <p:cNvSpPr txBox="1">
            <a:spLocks/>
          </p:cNvSpPr>
          <p:nvPr/>
        </p:nvSpPr>
        <p:spPr>
          <a:xfrm>
            <a:off x="-168696" y="6245546"/>
            <a:ext cx="2664296" cy="526368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Source: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4" name="Grafik 3" descr="Ein Bild, das Text, Screenshot, Kreis, Schrift enthält.&#10;&#10;KI-generierte Inhalte können fehlerhaft sein.">
            <a:extLst>
              <a:ext uri="{FF2B5EF4-FFF2-40B4-BE49-F238E27FC236}">
                <a16:creationId xmlns:a16="http://schemas.microsoft.com/office/drawing/2014/main" id="{B457D7CF-2D77-360F-9A9C-69FFFE690D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744" y="1031217"/>
            <a:ext cx="7488832" cy="5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CB3D82-DB60-4057-A4BC-AF6420B66465}"/>
              </a:ext>
            </a:extLst>
          </p:cNvPr>
          <p:cNvSpPr txBox="1">
            <a:spLocks/>
          </p:cNvSpPr>
          <p:nvPr/>
        </p:nvSpPr>
        <p:spPr>
          <a:xfrm>
            <a:off x="0" y="1021518"/>
            <a:ext cx="9095400" cy="5836482"/>
          </a:xfrm>
          <a:prstGeom prst="rect">
            <a:avLst/>
          </a:prstGeom>
          <a:solidFill>
            <a:schemeClr val="bg1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FA995-B262-4615-B265-D482C32DB4ED}"/>
              </a:ext>
            </a:extLst>
          </p:cNvPr>
          <p:cNvSpPr txBox="1">
            <a:spLocks/>
          </p:cNvSpPr>
          <p:nvPr/>
        </p:nvSpPr>
        <p:spPr>
          <a:xfrm>
            <a:off x="9095400" y="0"/>
            <a:ext cx="3096000" cy="3096000"/>
          </a:xfrm>
          <a:prstGeom prst="rect">
            <a:avLst/>
          </a:prstGeom>
          <a:solidFill>
            <a:srgbClr val="003E4C"/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2600" dirty="0">
                <a:ea typeface="Roboto" panose="02000000000000000000" pitchFamily="2" charset="0"/>
              </a:rPr>
              <a:t>Origins of exhibitors – by countries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F2B998-1517-7FCD-A61E-8C8D9AC8E064}"/>
              </a:ext>
            </a:extLst>
          </p:cNvPr>
          <p:cNvSpPr txBox="1">
            <a:spLocks/>
          </p:cNvSpPr>
          <p:nvPr/>
        </p:nvSpPr>
        <p:spPr>
          <a:xfrm>
            <a:off x="10056440" y="6309320"/>
            <a:ext cx="2520280" cy="454360"/>
          </a:xfrm>
          <a:prstGeom prst="rect">
            <a:avLst/>
          </a:prstGeom>
          <a:noFill/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3E4C"/>
                </a:solidFill>
                <a:ea typeface="Roboto" panose="02000000000000000000" pitchFamily="2" charset="0"/>
              </a:rPr>
              <a:t>Source: Formnext 2025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6" name="Grafik 5" descr="Ein Bild, das Zeichnung, Karte, Entwurf, Kunst enthält.&#10;&#10;KI-generierte Inhalte können fehlerhaft sein.">
            <a:extLst>
              <a:ext uri="{FF2B5EF4-FFF2-40B4-BE49-F238E27FC236}">
                <a16:creationId xmlns:a16="http://schemas.microsoft.com/office/drawing/2014/main" id="{590C0975-38DF-A400-A37F-491F6638C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1518"/>
            <a:ext cx="897606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2091"/>
      </p:ext>
    </p:extLst>
  </p:cSld>
  <p:clrMapOvr>
    <a:masterClrMapping/>
  </p:clrMapOvr>
</p:sld>
</file>

<file path=ppt/theme/theme1.xml><?xml version="1.0" encoding="utf-8"?>
<a:theme xmlns:a="http://schemas.openxmlformats.org/drawingml/2006/main" name="Mesago Messe Frankfurt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5000"/>
          </a:lnSpc>
          <a:defRPr sz="2200" dirty="0"/>
        </a:defPPr>
      </a:lstStyle>
    </a:txDef>
  </a:objectDefaults>
  <a:extraClrSchemeLst>
    <a:extraClrScheme>
      <a:clrScheme name="Mesago Colors">
        <a:dk1>
          <a:srgbClr val="000000"/>
        </a:dk1>
        <a:lt1>
          <a:srgbClr val="FFFFFF"/>
        </a:lt1>
        <a:dk2>
          <a:srgbClr val="50555F"/>
        </a:dk2>
        <a:lt2>
          <a:srgbClr val="8D8F95"/>
        </a:lt2>
        <a:accent1>
          <a:srgbClr val="B0003F"/>
        </a:accent1>
        <a:accent2>
          <a:srgbClr val="8D8F95"/>
        </a:accent2>
        <a:accent3>
          <a:srgbClr val="50555F"/>
        </a:accent3>
        <a:accent4>
          <a:srgbClr val="C4406F"/>
        </a:accent4>
        <a:accent5>
          <a:srgbClr val="AAABB0"/>
        </a:accent5>
        <a:accent6>
          <a:srgbClr val="7C8087"/>
        </a:accent6>
        <a:hlink>
          <a:srgbClr val="005CA9"/>
        </a:hlink>
        <a:folHlink>
          <a:srgbClr val="962A86"/>
        </a:folHlink>
      </a:clrScheme>
    </a:extraClrScheme>
  </a:extraClrSchemeLst>
  <a:custClrLst>
    <a:custClr name="Mesago Red 100">
      <a:srgbClr val="B0003F"/>
    </a:custClr>
    <a:custClr name="Mesago Grey 100">
      <a:srgbClr val="8D8F95"/>
    </a:custClr>
    <a:custClr name="Mesago Cool Grey 100">
      <a:srgbClr val="50555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75">
      <a:srgbClr val="C4406F"/>
    </a:custClr>
    <a:custClr name="Mesago Grey 75">
      <a:srgbClr val="AAABB0"/>
    </a:custClr>
    <a:custClr name="Mesago Cool Grey 75">
      <a:srgbClr val="7C8087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50">
      <a:srgbClr val="D8809F"/>
    </a:custClr>
    <a:custClr name="Mesago Grey 50">
      <a:srgbClr val="C6C7CA"/>
    </a:custClr>
    <a:custClr name="Mesago Cool Grey 50">
      <a:srgbClr val="A8AAA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25">
      <a:srgbClr val="EBBFCF"/>
    </a:custClr>
    <a:custClr name="Mesago Grey 25">
      <a:srgbClr val="E3E3E5"/>
    </a:custClr>
    <a:custClr name="Mesago Cool Grey 25">
      <a:srgbClr val="D3D5D7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</a:custClrLst>
  <a:extLst>
    <a:ext uri="{05A4C25C-085E-4340-85A3-A5531E510DB2}">
      <thm15:themeFamily xmlns:thm15="http://schemas.microsoft.com/office/thememl/2012/main" name="Product Mesago Master 2021 - 002.potx" id="{D2F56E2F-83C1-499B-809E-676D3CCF9238}" vid="{41CD11DE-0E56-4A05-B047-5B7A2464A547}"/>
    </a:ext>
  </a:extLst>
</a:theme>
</file>

<file path=ppt/theme/theme2.xml><?xml version="1.0" encoding="utf-8"?>
<a:theme xmlns:a="http://schemas.openxmlformats.org/drawingml/2006/main" name="2_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N2021_ppt_Vorlage_96dpi" id="{098E9AC0-5C02-8D41-BFDB-8C145C267941}" vid="{137C3173-1C0C-3143-96CD-7D310FAAA12B}"/>
    </a:ext>
  </a:extLst>
</a:theme>
</file>

<file path=ppt/theme/theme5.xml><?xml version="1.0" encoding="utf-8"?>
<a:theme xmlns:a="http://schemas.openxmlformats.org/drawingml/2006/main" name="6_Inhaltsseitenmaster">
  <a:themeElements>
    <a:clrScheme name="Benutzerdefiniert 8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B9D200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B9D200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Template_PPT_master_Mesago_P</Template>
  <TotalTime>0</TotalTime>
  <Words>554</Words>
  <Application>Microsoft Office PowerPoint</Application>
  <PresentationFormat>Breitbild</PresentationFormat>
  <Paragraphs>190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Roboto-Light</vt:lpstr>
      <vt:lpstr>Times New Roman</vt:lpstr>
      <vt:lpstr>Wingdings</vt:lpstr>
      <vt:lpstr>Mesago Messe Frankfurt</vt:lpstr>
      <vt:lpstr>2_Benutzerdefiniertes Design</vt:lpstr>
      <vt:lpstr>1_Benutzerdefiniertes Design</vt:lpstr>
      <vt:lpstr>Benutzerdefiniertes Design</vt:lpstr>
      <vt:lpstr>6_Inhaltsseitenmaster</vt:lpstr>
      <vt:lpstr> Management Summary  Facts &amp; figures of Formnext  </vt:lpstr>
      <vt:lpstr>PowerPoint-Präsentation</vt:lpstr>
      <vt:lpstr>PowerPoint-Präsentation</vt:lpstr>
      <vt:lpstr>PowerPoint-Präsentation</vt:lpstr>
      <vt:lpstr>of exhibitors  are satisfied to very satisfied with their participation  at Formnext.  </vt:lpstr>
      <vt:lpstr>of visitors  are satisfied to  very satisfied with their attendance  at Formnext.  </vt:lpstr>
      <vt:lpstr>PowerPoint-Präsentation</vt:lpstr>
      <vt:lpstr>PowerPoint-Präsentation</vt:lpstr>
      <vt:lpstr>PowerPoint-Präsentation</vt:lpstr>
      <vt:lpstr>of exhibitors  are satisfied  to very satisfied with reaching  their target  visitor group.  </vt:lpstr>
      <vt:lpstr>of visitors  are satisfied to  very satisfied with the achievement of exhibition visit objectives. </vt:lpstr>
      <vt:lpstr>PowerPoint-Präsentation</vt:lpstr>
      <vt:lpstr>of visitors rate  the benefits of their visit to Formnext to  their professional or business activities as high to very high.  </vt:lpstr>
      <vt:lpstr>PowerPoint-Präsentation</vt:lpstr>
      <vt:lpstr> of visitors  are decision-makers. </vt:lpstr>
      <vt:lpstr>PowerPoint-Präsentation</vt:lpstr>
      <vt:lpstr>of visitors strongly or are extremely likely to recommend Formnext to business friends or colleagues.  </vt:lpstr>
      <vt:lpstr>PowerPoint-Präsentation</vt:lpstr>
      <vt:lpstr> Any questions? Contact us:  André Rau request.formnext@mesago.com +49 711 61946 157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2023-02-10T12:33:12Z</dcterms:created>
  <dcterms:modified xsi:type="dcterms:W3CDTF">2026-01-08T11:56:22Z</dcterms:modified>
  <cp:version/>
</cp:coreProperties>
</file>