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22" r:id="rId2"/>
    <p:sldMasterId id="2147483710" r:id="rId3"/>
    <p:sldMasterId id="2147483700" r:id="rId4"/>
    <p:sldMasterId id="2147483734" r:id="rId5"/>
  </p:sldMasterIdLst>
  <p:notesMasterIdLst>
    <p:notesMasterId r:id="rId26"/>
  </p:notesMasterIdLst>
  <p:sldIdLst>
    <p:sldId id="475" r:id="rId6"/>
    <p:sldId id="464" r:id="rId7"/>
    <p:sldId id="454" r:id="rId8"/>
    <p:sldId id="469" r:id="rId9"/>
    <p:sldId id="494" r:id="rId10"/>
    <p:sldId id="497" r:id="rId11"/>
    <p:sldId id="393" r:id="rId12"/>
    <p:sldId id="384" r:id="rId13"/>
    <p:sldId id="374" r:id="rId14"/>
    <p:sldId id="491" r:id="rId15"/>
    <p:sldId id="478" r:id="rId16"/>
    <p:sldId id="467" r:id="rId17"/>
    <p:sldId id="492" r:id="rId18"/>
    <p:sldId id="404" r:id="rId19"/>
    <p:sldId id="489" r:id="rId20"/>
    <p:sldId id="391" r:id="rId21"/>
    <p:sldId id="493" r:id="rId22"/>
    <p:sldId id="488" r:id="rId23"/>
    <p:sldId id="498" r:id="rId24"/>
    <p:sldId id="485" r:id="rId25"/>
  </p:sldIdLst>
  <p:sldSz cx="12192000" cy="6858000"/>
  <p:notesSz cx="6797675" cy="9872663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FB3"/>
    <a:srgbClr val="2C96A8"/>
    <a:srgbClr val="003E4C"/>
    <a:srgbClr val="000000"/>
    <a:srgbClr val="001A23"/>
    <a:srgbClr val="00535E"/>
    <a:srgbClr val="006C95"/>
    <a:srgbClr val="3A7795"/>
    <a:srgbClr val="006D95"/>
    <a:srgbClr val="66BFB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352" autoAdjust="0"/>
  </p:normalViewPr>
  <p:slideViewPr>
    <p:cSldViewPr showGuides="1">
      <p:cViewPr varScale="1">
        <p:scale>
          <a:sx n="65" d="100"/>
          <a:sy n="65" d="100"/>
        </p:scale>
        <p:origin x="728" y="6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4088C9-BDA6-4180-8FEA-9C977338940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4CAD0D-A630-49CF-B232-4FAE09C01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0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37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30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11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1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2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12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8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444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CAD0D-A630-49CF-B232-4FAE09C01CA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8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41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64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>
              <a:solidFill>
                <a:srgbClr val="303030"/>
              </a:solidFill>
              <a:effectLst/>
              <a:latin typeface="Roboto-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06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9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67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79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09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68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39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C46-2C9D-4043-886D-F025003CE07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154CE2-D3ED-4E25-979F-041894B5845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1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Frame Text – MF Yellow Light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096000" y="4149080"/>
            <a:ext cx="1584000" cy="1584000"/>
          </a:xfrm>
          <a:solidFill>
            <a:srgbClr val="50555F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F97B80-711D-405F-AB50-1706805B07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88016" y="333185"/>
            <a:ext cx="4607984" cy="4607983"/>
          </a:xfrm>
          <a:ln w="31750">
            <a:solidFill>
              <a:srgbClr val="50555F"/>
            </a:solidFill>
          </a:ln>
        </p:spPr>
        <p:txBody>
          <a:bodyPr lIns="396000" tIns="288000" rIns="396000" bIns="288000"/>
          <a:lstStyle>
            <a:lvl1pPr>
              <a:lnSpc>
                <a:spcPct val="100000"/>
              </a:lnSpc>
              <a:defRPr sz="3800"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720"/>
            <a:ext cx="10800000" cy="576000"/>
          </a:xfrm>
        </p:spPr>
        <p:txBody>
          <a:bodyPr tIns="0"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00975B-3348-4025-8A0D-8DEFC94AE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00" y="1196752"/>
            <a:ext cx="10800000" cy="4608000"/>
          </a:xfrm>
        </p:spPr>
        <p:txBody>
          <a:bodyPr tIns="36000" rIns="144000" numCol="2" spcCol="288000"/>
          <a:lstStyle>
            <a:lvl1pPr>
              <a:spcBef>
                <a:spcPts val="2600"/>
              </a:spcBef>
              <a:spcAft>
                <a:spcPts val="400"/>
              </a:spcAft>
              <a:defRPr>
                <a:solidFill>
                  <a:srgbClr val="50555F"/>
                </a:solidFill>
              </a:defRPr>
            </a:lvl1pPr>
            <a:lvl2pPr marL="792000" indent="-252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65338" algn="l"/>
              </a:tabLst>
              <a:defRPr>
                <a:solidFill>
                  <a:srgbClr val="50555F"/>
                </a:solidFill>
              </a:defRPr>
            </a:lvl2pPr>
            <a:lvl3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3pPr>
            <a:lvl4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4pPr>
            <a:lvl5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5pPr>
            <a:lvl6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6pPr>
            <a:lvl7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7pPr>
            <a:lvl8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8pPr>
            <a:lvl9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EA4CF-145D-4B75-86F0-3CBD44439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C9B70-551A-4072-993D-BED155E33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0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96256" y="764704"/>
            <a:ext cx="7680532" cy="3024000"/>
          </a:xfrm>
        </p:spPr>
        <p:txBody>
          <a:bodyPr lIns="0" tIns="144000" rIns="0" bIns="144000" anchor="ctr" anchorCtr="0"/>
          <a:lstStyle>
            <a:lvl1pPr algn="l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696257" y="3789040"/>
            <a:ext cx="7681383" cy="2304000"/>
          </a:xfrm>
        </p:spPr>
        <p:txBody>
          <a:bodyPr lIns="0" tIns="144000" rIns="0" bIns="144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ackground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8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C40E6-2094-4D78-A417-F58D82E6277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E01D66-1694-4F5B-9CFB-5938973C85DF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FC75-F262-41A2-9DE8-5EB5A1D5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3865E-A2E3-44DD-B27F-BF847C9A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9EFA-37F2-4633-AAE9-D191445E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8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5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2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8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5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06BF63-C91A-4B00-B920-7A233FA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79EC-021A-4A58-AB38-1D1FCCEFF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B6AE-B0C1-4E6E-826E-C0C1EAF7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6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7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3" y="2377683"/>
            <a:ext cx="6606276" cy="7986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325" y="3477684"/>
            <a:ext cx="6606276" cy="1145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324" y="6453718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08.01.2026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20876" y="6453718"/>
            <a:ext cx="3860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43874" y="6456000"/>
            <a:ext cx="284480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3B3CDD-4EB1-496D-BC88-654132F16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406272"/>
            <a:ext cx="1871640" cy="2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86BFD-2436-48BC-B2BA-E5CF582B7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457" y="1484784"/>
            <a:ext cx="9215967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9A984-8E37-4759-8FAC-094C1F3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4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3D36C-B55C-4AEA-A811-CCF4B07A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15CB6-3382-4E47-9382-3D243E98F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FB3B1-B750-4B56-B9BE-241493A55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E499-34E3-4FFB-B1EB-29942BA1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84784"/>
            <a:ext cx="5375275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960" y="1484784"/>
            <a:ext cx="576064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E9557-5405-45C0-95A6-580846C9F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3AA7-8ED5-4177-B093-7E323C548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6138" y="1484784"/>
            <a:ext cx="7533292" cy="460798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484784"/>
            <a:ext cx="360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25EB-E5A2-48C6-AF38-9F22BE0BAA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F48D-8D33-49F6-B9B2-72089A4A1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B9433-1A6E-449E-8CC9-E551A448E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84784"/>
            <a:ext cx="7535863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5C4A2E-B5D9-47D7-9ABC-901380B7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3" y="1484784"/>
            <a:ext cx="4656138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00" y="1484784"/>
            <a:ext cx="10800000" cy="4607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424" y="6237312"/>
            <a:ext cx="9000026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Mesago Messe Frankfurt GmbH | Name of the Presentation | DD.MM.YYYY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2" y="6237312"/>
            <a:ext cx="360287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98" r:id="rId10"/>
    <p:sldLayoutId id="2147483658" r:id="rId11"/>
    <p:sldLayoutId id="2147483662" r:id="rId12"/>
    <p:sldLayoutId id="2147483665" r:id="rId13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2600" b="1" kern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b="1" kern="200" spc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86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2026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118" userDrawn="1">
          <p15:clr>
            <a:srgbClr val="A4A3A4"/>
          </p15:clr>
        </p15:guide>
        <p15:guide id="9" pos="438" userDrawn="1">
          <p15:clr>
            <a:srgbClr val="F26B43"/>
          </p15:clr>
        </p15:guide>
        <p15:guide id="10" pos="429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pos="5201" userDrawn="1">
          <p15:clr>
            <a:srgbClr val="A4A3A4"/>
          </p15:clr>
        </p15:guide>
        <p15:guide id="13" pos="5654" userDrawn="1">
          <p15:clr>
            <a:srgbClr val="A4A3A4"/>
          </p15:clr>
        </p15:guide>
        <p15:guide id="14" pos="6108" userDrawn="1">
          <p15:clr>
            <a:srgbClr val="A4A3A4"/>
          </p15:clr>
        </p15:guide>
        <p15:guide id="15" pos="6562" userDrawn="1">
          <p15:clr>
            <a:srgbClr val="A4A3A4"/>
          </p15:clr>
        </p15:guide>
        <p15:guide id="16" pos="7242" userDrawn="1">
          <p15:clr>
            <a:srgbClr val="F26B43"/>
          </p15:clr>
        </p15:guide>
        <p15:guide id="17" orient="horz" pos="1706" userDrawn="1">
          <p15:clr>
            <a:srgbClr val="A4A3A4"/>
          </p15:clr>
        </p15:guide>
        <p15:guide id="18" orient="horz" pos="1253" userDrawn="1">
          <p15:clr>
            <a:srgbClr val="A4A3A4"/>
          </p15:clr>
        </p15:guide>
        <p15:guide id="19" orient="horz" pos="799" userDrawn="1">
          <p15:clr>
            <a:srgbClr val="F26B43"/>
          </p15:clr>
        </p15:guide>
        <p15:guide id="20" orient="horz" pos="346" userDrawn="1">
          <p15:clr>
            <a:srgbClr val="A4A3A4"/>
          </p15:clr>
        </p15:guide>
        <p15:guide id="21" orient="horz" pos="2614" userDrawn="1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6" orient="horz" pos="3838" userDrawn="1">
          <p15:clr>
            <a:srgbClr val="F26B43"/>
          </p15:clr>
        </p15:guide>
        <p15:guide id="27" orient="horz" pos="3521" userDrawn="1">
          <p15:clr>
            <a:srgbClr val="A4A3A4"/>
          </p15:clr>
        </p15:guide>
        <p15:guide id="28" orient="horz" pos="935" userDrawn="1">
          <p15:clr>
            <a:srgbClr val="F26B43"/>
          </p15:clr>
        </p15:guide>
        <p15:guide id="29" pos="7015" userDrawn="1">
          <p15:clr>
            <a:srgbClr val="A4A3A4"/>
          </p15:clr>
        </p15:guide>
        <p15:guide id="30" pos="665" userDrawn="1">
          <p15:clr>
            <a:srgbClr val="A4A3A4"/>
          </p15:clr>
        </p15:guide>
        <p15:guide id="31" orient="horz" pos="210" userDrawn="1">
          <p15:clr>
            <a:srgbClr val="F26B43"/>
          </p15:clr>
        </p15:guide>
        <p15:guide id="32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3698-0448-4DF0-8F23-8CA0A7201319}" type="datetimeFigureOut">
              <a:rPr lang="de-DE" smtClean="0"/>
              <a:t>08.01.2026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B709-6AE6-46FD-9702-B945FEB75A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7E99-A6A9-48DF-8017-7A82E1217618}" type="datetimeFigureOut">
              <a:rPr lang="de-DE" smtClean="0"/>
              <a:t>08.01.2026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263-04FC-44B2-8830-5E97A81AAB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D0052933-0754-E14D-9515-103B382BC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740701"/>
            <a:ext cx="1652355" cy="333248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F9A7765-B4A0-244F-98D3-781BC71D9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021" y="665557"/>
            <a:ext cx="1056004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97000"/>
              </a:lnSpc>
              <a:buClrTx/>
              <a:buFontTx/>
              <a:buNone/>
            </a:pPr>
            <a:r>
              <a:rPr lang="de-DE" altLang="de-DE" sz="4000" b="0" dirty="0">
                <a:solidFill>
                  <a:srgbClr val="50555F">
                    <a:lumMod val="50000"/>
                  </a:srgbClr>
                </a:solidFill>
              </a:rPr>
              <a:t>RGB-Colours PowerPoint 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6F8319B-A3B9-3B4C-AE4B-E2525FF27A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D4FFEC9F-FF72-994B-BB70-7EB97458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AE39A733-643B-8144-B804-36FF05D34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DD59AD0-4601-7B4B-84C9-368E02BE16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Farbname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F657BCAB-B602-724C-890A-CC4718C4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0 / 79 / 118</a:t>
            </a: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B4D83C-6925-C442-A04A-639796057A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2598441"/>
            <a:ext cx="1824567" cy="54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102 / 149 / 173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0209061F-9ED0-3241-ADFC-3E77D34C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2598441"/>
            <a:ext cx="1824567" cy="54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153 / 185 / 200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12C179-675A-2546-B18A-6C506C3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B04F50D9-5213-4B46-BA9A-6993A4A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F3FE7146-0D27-534D-BF31-A1EBCEF98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8DB24671-6F8C-D04D-AC8A-E41B05758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5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E29A7DE-3572-6243-BD25-82F05C30B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6710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B83BC36-5D2F-4A4E-A310-BC37A3174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2594706"/>
            <a:ext cx="1824567" cy="54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204 / 220 / 228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AAAE4B3-B936-D24B-992C-A3444E240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993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96FE57C5-CAD1-3246-8634-E8C318F08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Grey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608B8E87-31AE-BE4B-B1EF-6E22602C6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DA2FE61-9EF1-F549-9B75-25B595D00D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82A61CDC-6E1A-DF4E-8BD0-3366662D9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6AD414EE-6B88-FA4B-BEF1-B8DD2B60A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5822CE58-2269-7745-8021-2C0D291D4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80 / 85 / 95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A7DA61D3-8E4A-7F4A-BCEF-C154A0F520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5283351"/>
            <a:ext cx="1824567" cy="542399"/>
          </a:xfrm>
          <a:prstGeom prst="rect">
            <a:avLst/>
          </a:prstGeom>
          <a:solidFill>
            <a:srgbClr val="9298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146 / 152 / 163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0C702ECC-62AA-9B45-BA74-2557B7679E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5283351"/>
            <a:ext cx="1824567" cy="542399"/>
          </a:xfrm>
          <a:prstGeom prst="rect">
            <a:avLst/>
          </a:prstGeom>
          <a:solidFill>
            <a:srgbClr val="B6BA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182 / 186 / 194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967E6E46-F47C-AB49-8C58-A8CD7BF94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id="{470E59BB-FD5C-874F-B576-C122C2C80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C0FE2C77-5E3E-7745-9013-F609FF98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BE8A8713-A7F0-B54E-88CD-1DAEECD27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1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13768F73-4A74-D747-9ED8-3730A613D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77" y="3054499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0C068130-9E23-0C41-B22A-911607B68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5281234"/>
            <a:ext cx="1824567" cy="542399"/>
          </a:xfrm>
          <a:prstGeom prst="rect">
            <a:avLst/>
          </a:prstGeom>
          <a:solidFill>
            <a:srgbClr val="DBDD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219 / 221 / 224</a:t>
            </a:r>
          </a:p>
        </p:txBody>
      </p:sp>
      <p:sp>
        <p:nvSpPr>
          <p:cNvPr id="96" name="Rectangle 7">
            <a:extLst>
              <a:ext uri="{FF2B5EF4-FFF2-40B4-BE49-F238E27FC236}">
                <a16:creationId xmlns:a16="http://schemas.microsoft.com/office/drawing/2014/main" id="{C0441A73-96C1-1B42-9C8E-A4414A62B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8459" y="4677983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435C44E-4383-0945-9500-C7CF294A87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Formnext </a:t>
            </a:r>
            <a:r>
              <a:rPr lang="de-DE" altLang="de-DE" sz="1600" b="0" dirty="0" err="1">
                <a:solidFill>
                  <a:srgbClr val="FFFFFF"/>
                </a:solidFill>
              </a:rPr>
              <a:t>blue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8AA2008C-FEF2-AE43-B5E4-0FEFD4BBD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4177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99" name="Rectangle 11">
            <a:extLst>
              <a:ext uri="{FF2B5EF4-FFF2-40B4-BE49-F238E27FC236}">
                <a16:creationId xmlns:a16="http://schemas.microsoft.com/office/drawing/2014/main" id="{C73D1691-A256-4D4B-A214-E62A3CC97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100" name="Rectangle 12">
            <a:extLst>
              <a:ext uri="{FF2B5EF4-FFF2-40B4-BE49-F238E27FC236}">
                <a16:creationId xmlns:a16="http://schemas.microsoft.com/office/drawing/2014/main" id="{E41FF177-B7C3-DF47-BA5D-FA1FFA946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5710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185 / 210 / 0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0E09DEF9-E56F-2F4E-A437-B7C7B3619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7459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B1400349-F916-D74D-B221-214CCCED0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4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E853AAF9-4EAC-8343-B8F9-B2DD54FF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Formnext </a:t>
            </a:r>
            <a:r>
              <a:rPr lang="de-DE" altLang="de-DE" sz="1600" b="0" dirty="0" err="1">
                <a:solidFill>
                  <a:srgbClr val="FFFFFF"/>
                </a:solidFill>
              </a:rPr>
              <a:t>green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2D6D6B1A-6642-8848-9ADA-710B686BE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0" y="336000"/>
            <a:ext cx="15792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sps-smart-production-solutions_White.eps">
            <a:extLst>
              <a:ext uri="{FF2B5EF4-FFF2-40B4-BE49-F238E27FC236}">
                <a16:creationId xmlns:a16="http://schemas.microsoft.com/office/drawing/2014/main" id="{196FE51B-FB3C-8C49-A6AF-B1F6BB8D7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01" y="336000"/>
            <a:ext cx="1792940" cy="4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6307200"/>
            <a:ext cx="1871640" cy="207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269CF-4210-4D14-A861-CB2C5DEE4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5E732A-6D56-45BC-A288-E044066B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544" y="2029364"/>
            <a:ext cx="4680776" cy="4681296"/>
          </a:xfrm>
        </p:spPr>
        <p:txBody>
          <a:bodyPr/>
          <a:lstStyle/>
          <a:p>
            <a:br>
              <a:rPr lang="de-DE" sz="4000" dirty="0">
                <a:solidFill>
                  <a:srgbClr val="003E4C"/>
                </a:solidFill>
                <a:latin typeface="+mn-lt"/>
              </a:rPr>
            </a:br>
            <a: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Management Summary</a:t>
            </a: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Zahlen, Daten, Fakten zur Formnext</a:t>
            </a:r>
            <a:br>
              <a:rPr lang="en-GB" dirty="0">
                <a:solidFill>
                  <a:srgbClr val="003E4C"/>
                </a:solidFill>
                <a:latin typeface="+mn-lt"/>
              </a:rPr>
            </a:br>
            <a:br>
              <a:rPr lang="en-GB" dirty="0">
                <a:solidFill>
                  <a:srgbClr val="003E4C"/>
                </a:solidFill>
                <a:latin typeface="+mn-lt"/>
              </a:rPr>
            </a:br>
            <a:endParaRPr lang="en-GB" sz="2200" b="0" dirty="0">
              <a:solidFill>
                <a:srgbClr val="003E4C"/>
              </a:solidFill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576" y="1120875"/>
            <a:ext cx="2304000" cy="2304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5F768-3D04-B84B-8E04-38FEFE45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677" y="1335768"/>
            <a:ext cx="1897798" cy="395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74227" y="2515222"/>
            <a:ext cx="2100899" cy="49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de-DE" sz="1850" dirty="0">
                <a:ea typeface="Roboto" panose="02000000000000000000" pitchFamily="2" charset="0"/>
              </a:rPr>
              <a:t>17. – 20.11.2026</a:t>
            </a:r>
          </a:p>
          <a:p>
            <a:pPr algn="l">
              <a:lnSpc>
                <a:spcPct val="115000"/>
              </a:lnSpc>
            </a:pPr>
            <a:r>
              <a:rPr lang="de-DE" sz="1400" dirty="0">
                <a:ea typeface="Roboto" panose="02000000000000000000" pitchFamily="2" charset="0"/>
              </a:rPr>
              <a:t> FRANKFURT / MAIN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316C6C-7052-4041-AE7C-3059289A14CA}"/>
              </a:ext>
            </a:extLst>
          </p:cNvPr>
          <p:cNvSpPr txBox="1"/>
          <p:nvPr/>
        </p:nvSpPr>
        <p:spPr>
          <a:xfrm>
            <a:off x="551384" y="5445224"/>
            <a:ext cx="1180445" cy="33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ea typeface="Roboto" panose="02000000000000000000" pitchFamily="2" charset="0"/>
                <a:cs typeface="Arial" panose="020B0604020202020204" pitchFamily="34" charset="0"/>
              </a:rPr>
              <a:t>Ideeller Träger</a:t>
            </a:r>
          </a:p>
        </p:txBody>
      </p:sp>
      <p:pic>
        <p:nvPicPr>
          <p:cNvPr id="14" name="Grafik 1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EC713715-CCFE-4A1A-BCEB-6EF5BFAB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" y="5733256"/>
            <a:ext cx="1180445" cy="9026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2BC01B-823D-A951-17A1-A9463EF99F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952" y="286377"/>
            <a:ext cx="840735" cy="838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DE67AE-840F-2492-4290-89BFE0643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261" y="6480487"/>
            <a:ext cx="1403730" cy="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Person, Bautechnik, Im Haus enthält.&#10;&#10;Automatisch generierte Beschreibung">
            <a:extLst>
              <a:ext uri="{FF2B5EF4-FFF2-40B4-BE49-F238E27FC236}">
                <a16:creationId xmlns:a16="http://schemas.microsoft.com/office/drawing/2014/main" id="{F2D5FACA-42CD-4896-9F31-10F41B3AC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"/>
          <a:stretch/>
        </p:blipFill>
        <p:spPr>
          <a:xfrm>
            <a:off x="-24680" y="-27384"/>
            <a:ext cx="12240684" cy="6885385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5717A2-0CF9-4DFE-9DF7-A1E6A54EEDC4}"/>
              </a:ext>
            </a:extLst>
          </p:cNvPr>
          <p:cNvSpPr txBox="1">
            <a:spLocks/>
          </p:cNvSpPr>
          <p:nvPr/>
        </p:nvSpPr>
        <p:spPr>
          <a:xfrm>
            <a:off x="479376" y="-27384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6F2F0BD-28B6-4AB7-8A9E-17DDFCD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857894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der </a:t>
            </a: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Aussteller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sind mit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dem Erreichen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Besucher-zielgruppe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ea typeface="Roboto" panose="02000000000000000000" pitchFamily="2" charset="0"/>
              </a:rPr>
              <a:t>zufrieden bis außerordentlich zufrieden.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BF71D8-F883-43D0-BC60-463D205318FB}"/>
              </a:ext>
            </a:extLst>
          </p:cNvPr>
          <p:cNvSpPr txBox="1">
            <a:spLocks/>
          </p:cNvSpPr>
          <p:nvPr/>
        </p:nvSpPr>
        <p:spPr>
          <a:xfrm>
            <a:off x="479376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Ausstellerbefragung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11221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Im Haus, Mann enthält.&#10;&#10;KI-generierte Inhalte können fehlerhaft sein.">
            <a:extLst>
              <a:ext uri="{FF2B5EF4-FFF2-40B4-BE49-F238E27FC236}">
                <a16:creationId xmlns:a16="http://schemas.microsoft.com/office/drawing/2014/main" id="{179485F0-1C80-325A-CB9E-D0BCA9910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876"/>
          <a:stretch/>
        </p:blipFill>
        <p:spPr>
          <a:xfrm>
            <a:off x="0" y="-1"/>
            <a:ext cx="12192000" cy="810952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0B12D0E-EB9F-4B23-BAC1-5C89B18FD5FD}"/>
              </a:ext>
            </a:extLst>
          </p:cNvPr>
          <p:cNvSpPr txBox="1">
            <a:spLocks/>
          </p:cNvSpPr>
          <p:nvPr/>
        </p:nvSpPr>
        <p:spPr>
          <a:xfrm>
            <a:off x="9408368" y="5877272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FCE588-B58A-4668-AF16-045855BB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752" y="381127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    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AA9E90A-BE05-4952-BB27-77C89DDE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2" y="2541127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Besucher sind mit der Erreichung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der Messe-besuchsziele zufrieden bis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außerordentlich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zufrieden.</a:t>
            </a: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Top 10</a:t>
            </a:r>
          </a:p>
          <a:p>
            <a:r>
              <a:rPr lang="de-DE" sz="2600" dirty="0">
                <a:ea typeface="Roboto" panose="02000000000000000000" pitchFamily="2" charset="0"/>
              </a:rPr>
              <a:t>Anwender-</a:t>
            </a:r>
          </a:p>
          <a:p>
            <a:r>
              <a:rPr lang="de-DE" sz="2600" dirty="0">
                <a:ea typeface="Roboto" panose="02000000000000000000" pitchFamily="2" charset="0"/>
              </a:rPr>
              <a:t>industrien</a:t>
            </a: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10056440" y="6309320"/>
            <a:ext cx="2520280" cy="454360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hrif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471D8343-AEC6-6687-7378-2365C909E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88" y="1030893"/>
            <a:ext cx="9048072" cy="58271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E50A82-4669-6E34-757B-CCFE353D0CF0}"/>
              </a:ext>
            </a:extLst>
          </p:cNvPr>
          <p:cNvSpPr txBox="1">
            <a:spLocks/>
          </p:cNvSpPr>
          <p:nvPr/>
        </p:nvSpPr>
        <p:spPr>
          <a:xfrm>
            <a:off x="18688" y="1916832"/>
            <a:ext cx="316672" cy="3024336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94617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Im Haus, Mann enthält.&#10;&#10;Automatisch generierte Beschreibung">
            <a:extLst>
              <a:ext uri="{FF2B5EF4-FFF2-40B4-BE49-F238E27FC236}">
                <a16:creationId xmlns:a16="http://schemas.microsoft.com/office/drawing/2014/main" id="{E8C1A5F1-6C5D-46A9-AB53-FECB2C85B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298FF52D-BE4C-4FEA-A38B-931BA8C3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64" y="2493296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der Besucher </a:t>
            </a:r>
            <a:b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stufen den Nutzen ihres Besuchs der Formnext für ihre berufliche bzw. geschäftliche Tätigkeit als hoch bis außerordentlich hoch ein.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30CC39B-C70F-4508-B487-B9765B3C1AAE}"/>
              </a:ext>
            </a:extLst>
          </p:cNvPr>
          <p:cNvSpPr txBox="1">
            <a:spLocks/>
          </p:cNvSpPr>
          <p:nvPr/>
        </p:nvSpPr>
        <p:spPr>
          <a:xfrm>
            <a:off x="407567" y="333296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89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61D205-8326-44BA-B13A-CD5E0E9EAC4D}"/>
              </a:ext>
            </a:extLst>
          </p:cNvPr>
          <p:cNvSpPr txBox="1">
            <a:spLocks/>
          </p:cNvSpPr>
          <p:nvPr/>
        </p:nvSpPr>
        <p:spPr>
          <a:xfrm>
            <a:off x="8544272" y="544522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   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0562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2E61AE-2F24-4EE4-A635-632A000A4F7C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409060-E00F-3B23-F64F-534C8BBB4FA0}"/>
              </a:ext>
            </a:extLst>
          </p:cNvPr>
          <p:cNvSpPr txBox="1">
            <a:spLocks/>
          </p:cNvSpPr>
          <p:nvPr/>
        </p:nvSpPr>
        <p:spPr>
          <a:xfrm>
            <a:off x="9192344" y="6475648"/>
            <a:ext cx="1765043" cy="288032"/>
          </a:xfrm>
          <a:prstGeom prst="rect">
            <a:avLst/>
          </a:prstGeom>
          <a:solidFill>
            <a:srgbClr val="FFFFFF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200" cap="none" spc="0" normalizeH="0" baseline="0" noProof="0" dirty="0">
              <a:ln>
                <a:noFill/>
              </a:ln>
              <a:solidFill>
                <a:srgbClr val="50555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800" b="1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br>
              <a:rPr kumimoji="0" lang="en-GB" sz="3800" b="1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GB" sz="22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303A36-ABA8-43A1-8AC7-BF6DBC769BA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Angebots-interesse </a:t>
            </a: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der Besucher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12AC1E17-7861-EAD4-54B3-60F7FFE17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3381" y="1021518"/>
            <a:ext cx="7992888" cy="58191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095433B-9604-481B-BBA7-D4EE5AB9546A}"/>
              </a:ext>
            </a:extLst>
          </p:cNvPr>
          <p:cNvSpPr txBox="1">
            <a:spLocks/>
          </p:cNvSpPr>
          <p:nvPr/>
        </p:nvSpPr>
        <p:spPr>
          <a:xfrm>
            <a:off x="8184232" y="3697561"/>
            <a:ext cx="3528392" cy="31488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04ADC-1BDF-308A-9F22-4FCC85A3EA2F}"/>
              </a:ext>
            </a:extLst>
          </p:cNvPr>
          <p:cNvSpPr txBox="1">
            <a:spLocks/>
          </p:cNvSpPr>
          <p:nvPr/>
        </p:nvSpPr>
        <p:spPr>
          <a:xfrm>
            <a:off x="-168696" y="6093296"/>
            <a:ext cx="2880320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(Mehrfachnennung möglich)</a:t>
            </a:r>
          </a:p>
          <a:p>
            <a:endParaRPr lang="de-DE" sz="1200" b="0" dirty="0">
              <a:solidFill>
                <a:srgbClr val="003E4C"/>
              </a:solidFill>
              <a:ea typeface="Roboto" panose="02000000000000000000" pitchFamily="2" charset="0"/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EDA234-BAA2-41DC-A3DE-E0CD3AFDC0B1}"/>
              </a:ext>
            </a:extLst>
          </p:cNvPr>
          <p:cNvSpPr txBox="1">
            <a:spLocks/>
          </p:cNvSpPr>
          <p:nvPr/>
        </p:nvSpPr>
        <p:spPr>
          <a:xfrm>
            <a:off x="9095400" y="3767897"/>
            <a:ext cx="3096600" cy="3096000"/>
          </a:xfrm>
          <a:prstGeom prst="rect">
            <a:avLst/>
          </a:prstGeom>
          <a:solidFill>
            <a:srgbClr val="2C96A8">
              <a:alpha val="6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003E4C"/>
                </a:solidFill>
                <a:ea typeface="Roboto" panose="02000000000000000000" pitchFamily="2" charset="0"/>
              </a:rPr>
              <a:t>91-92%</a:t>
            </a:r>
          </a:p>
          <a:p>
            <a:endParaRPr lang="de-DE" sz="1800" dirty="0">
              <a:solidFill>
                <a:srgbClr val="003E4C"/>
              </a:solidFill>
              <a:ea typeface="Roboto" panose="02000000000000000000" pitchFamily="2" charset="0"/>
            </a:endParaRP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Zufriedenheitsrate </a:t>
            </a: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der Besucher </a:t>
            </a: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bei Ausstellungs-</a:t>
            </a:r>
          </a:p>
          <a:p>
            <a:r>
              <a:rPr lang="de-DE" sz="1800" dirty="0">
                <a:solidFill>
                  <a:srgbClr val="003E4C"/>
                </a:solidFill>
                <a:ea typeface="Roboto" panose="02000000000000000000" pitchFamily="2" charset="0"/>
              </a:rPr>
              <a:t>angebot, Präsenz von Innovationen und Markenpräsenz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30080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Mann, Person, Menschliches Gesicht enthält.&#10;&#10;Automatisch generierte Beschreibung">
            <a:extLst>
              <a:ext uri="{FF2B5EF4-FFF2-40B4-BE49-F238E27FC236}">
                <a16:creationId xmlns:a16="http://schemas.microsoft.com/office/drawing/2014/main" id="{66A8E4C2-96B0-4F1C-8B9F-0876A7337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1" y="0"/>
            <a:ext cx="13626661" cy="720274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BCD712-75FA-4D63-AB50-64F8D2F8B63E}"/>
              </a:ext>
            </a:extLst>
          </p:cNvPr>
          <p:cNvSpPr txBox="1">
            <a:spLocks/>
          </p:cNvSpPr>
          <p:nvPr/>
        </p:nvSpPr>
        <p:spPr>
          <a:xfrm>
            <a:off x="8688288" y="535090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F5E09A8-C538-4685-A03B-60EE2302076E}"/>
              </a:ext>
            </a:extLst>
          </p:cNvPr>
          <p:cNvSpPr txBox="1">
            <a:spLocks/>
          </p:cNvSpPr>
          <p:nvPr/>
        </p:nvSpPr>
        <p:spPr>
          <a:xfrm>
            <a:off x="2927648" y="400899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63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C251F77-24B0-41A0-9310-FE26520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22" y="2560899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dirty="0">
                <a:solidFill>
                  <a:schemeClr val="bg1"/>
                </a:solidFill>
                <a:ea typeface="Roboto" panose="02000000000000000000" pitchFamily="2" charset="0"/>
              </a:rPr>
              <a:t>der Besucher sind Entscheider.</a:t>
            </a: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Top 10 Aufgaben-bereiche im Unternehmen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D84F9E-1B70-4BFC-A023-9751F64342EE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6FC0F-B9B1-2293-CD2A-6FDED47D3845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reenshot, Kreis, Diagramm enthält.&#10;&#10;KI-generierte Inhalte können fehlerhaft sein.">
            <a:extLst>
              <a:ext uri="{FF2B5EF4-FFF2-40B4-BE49-F238E27FC236}">
                <a16:creationId xmlns:a16="http://schemas.microsoft.com/office/drawing/2014/main" id="{14A1A7C5-98A9-3A98-AF42-A4FBEAA22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349" y="1021518"/>
            <a:ext cx="8161267" cy="5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Mann, Person, Frau enthält.&#10;&#10;Automatisch generierte Beschreibung">
            <a:extLst>
              <a:ext uri="{FF2B5EF4-FFF2-40B4-BE49-F238E27FC236}">
                <a16:creationId xmlns:a16="http://schemas.microsoft.com/office/drawing/2014/main" id="{F0D04CC3-86E4-4290-8A7A-9C3C6983F7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AC46983-D1E3-413C-841E-858E6E8F6387}"/>
              </a:ext>
            </a:extLst>
          </p:cNvPr>
          <p:cNvSpPr txBox="1">
            <a:spLocks/>
          </p:cNvSpPr>
          <p:nvPr/>
        </p:nvSpPr>
        <p:spPr>
          <a:xfrm>
            <a:off x="6672304" y="458834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90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09CA59-FC1D-4C87-9EE7-0D907207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184" y="2618834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der Besucher tendieren stark </a:t>
            </a:r>
            <a:b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200" dirty="0">
                <a:solidFill>
                  <a:schemeClr val="bg1"/>
                </a:solidFill>
                <a:ea typeface="Roboto" panose="02000000000000000000" pitchFamily="2" charset="0"/>
              </a:rPr>
              <a:t>bis außerordentlich stark dazu, Geschäftsfreunden oder Arbeitskollegen den Besuch der Formnext zu empfehlen.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4732AE-F457-421F-997B-683C044BE280}"/>
              </a:ext>
            </a:extLst>
          </p:cNvPr>
          <p:cNvSpPr txBox="1">
            <a:spLocks/>
          </p:cNvSpPr>
          <p:nvPr/>
        </p:nvSpPr>
        <p:spPr>
          <a:xfrm>
            <a:off x="695400" y="544522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88572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ann, Kleidung, Person, Menschen enthält.&#10;&#10;Automatisch generierte Beschreibung">
            <a:extLst>
              <a:ext uri="{FF2B5EF4-FFF2-40B4-BE49-F238E27FC236}">
                <a16:creationId xmlns:a16="http://schemas.microsoft.com/office/drawing/2014/main" id="{3BDC4AB0-699B-47E5-9269-EAF62D798C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77230F-80D5-4B2C-9C43-3928DEDA353D}"/>
              </a:ext>
            </a:extLst>
          </p:cNvPr>
          <p:cNvSpPr txBox="1">
            <a:spLocks/>
          </p:cNvSpPr>
          <p:nvPr/>
        </p:nvSpPr>
        <p:spPr>
          <a:xfrm>
            <a:off x="9192344" y="5589240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2D857E-7111-4D28-8511-4B8E1C5F1145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2160000" cy="2160000"/>
          </a:xfrm>
          <a:prstGeom prst="rect">
            <a:avLst/>
          </a:prstGeom>
          <a:solidFill>
            <a:srgbClr val="004F76"/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85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33D8CF3-F9A3-4483-BD6B-17F6FA672175}"/>
              </a:ext>
            </a:extLst>
          </p:cNvPr>
          <p:cNvSpPr txBox="1">
            <a:spLocks/>
          </p:cNvSpPr>
          <p:nvPr/>
        </p:nvSpPr>
        <p:spPr>
          <a:xfrm>
            <a:off x="1343472" y="2781328"/>
            <a:ext cx="3600000" cy="3600000"/>
          </a:xfrm>
          <a:prstGeom prst="rect">
            <a:avLst/>
          </a:prstGeom>
          <a:solidFill>
            <a:srgbClr val="2C96A8">
              <a:alpha val="80000"/>
            </a:srgbClr>
          </a:solidFill>
          <a:ln w="31750">
            <a:noFill/>
          </a:ln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rgbClr val="50555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de-DE" sz="2800" dirty="0">
                <a:solidFill>
                  <a:schemeClr val="bg1"/>
                </a:solidFill>
                <a:ea typeface="Roboto" panose="02000000000000000000" pitchFamily="2" charset="0"/>
              </a:rPr>
              <a:t>der Besucher beabsichtigen wieder-zukommen.</a:t>
            </a: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6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Text, Screenshot, Schrift, Rechteck enthält.&#10;&#10;Automatisch generierte Beschreibung">
            <a:extLst>
              <a:ext uri="{FF2B5EF4-FFF2-40B4-BE49-F238E27FC236}">
                <a16:creationId xmlns:a16="http://schemas.microsoft.com/office/drawing/2014/main" id="{38EA5F5C-2FC9-4341-868D-D9CC6251F3C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4483" cy="2143946"/>
          </a:xfrm>
          <a:prstGeom prst="rect">
            <a:avLst/>
          </a:prstGeom>
        </p:spPr>
      </p:pic>
      <p:pic>
        <p:nvPicPr>
          <p:cNvPr id="26" name="Grafik 25" descr="Ein Bild, das Kleidung, Mann, Person, Platane Flugzeug Hobel enthält.&#10;&#10;Automatisch generierte Beschreibung">
            <a:extLst>
              <a:ext uri="{FF2B5EF4-FFF2-40B4-BE49-F238E27FC236}">
                <a16:creationId xmlns:a16="http://schemas.microsoft.com/office/drawing/2014/main" id="{6A588469-7A24-4428-AF48-897575E4D858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8" y="-26117"/>
            <a:ext cx="2196000" cy="21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2D027BC-BD4D-4D0F-A572-E8A01AD83D00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1998"/>
            <a:ext cx="2135559" cy="2196001"/>
          </a:xfrm>
          <a:prstGeom prst="rect">
            <a:avLst/>
          </a:prstGeom>
        </p:spPr>
      </p:pic>
      <p:pic>
        <p:nvPicPr>
          <p:cNvPr id="11" name="Grafik 10" descr="Ein Bild, das Türkis enthält.&#10;&#10;Automatisch generierte Beschreibung">
            <a:extLst>
              <a:ext uri="{FF2B5EF4-FFF2-40B4-BE49-F238E27FC236}">
                <a16:creationId xmlns:a16="http://schemas.microsoft.com/office/drawing/2014/main" id="{A83935C0-73E4-4D1E-B2B2-BB653702E5BF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7" y="4642326"/>
            <a:ext cx="2196000" cy="2196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28048" y="1448780"/>
            <a:ext cx="3960440" cy="3960440"/>
          </a:xfrm>
          <a:solidFill>
            <a:srgbClr val="003E4C"/>
          </a:solidFill>
          <a:ln>
            <a:noFill/>
          </a:ln>
        </p:spPr>
        <p:txBody>
          <a:bodyPr/>
          <a:lstStyle/>
          <a:p>
            <a:r>
              <a:rPr lang="de-DE" sz="6000" dirty="0">
                <a:solidFill>
                  <a:schemeClr val="bg1"/>
                </a:solidFill>
                <a:ea typeface="Roboto" panose="02000000000000000000" pitchFamily="2" charset="0"/>
              </a:rPr>
              <a:t>Fragen?</a:t>
            </a:r>
            <a:br>
              <a:rPr lang="de-DE" sz="6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Kontaktieren Sie uns 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gerne: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André Rau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request.formnext@mesago.com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+49 711 61946 157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E5A00-DC45-4A99-9318-5C97FF7918DB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99" y="4653136"/>
            <a:ext cx="2196000" cy="2196000"/>
          </a:xfrm>
          <a:prstGeom prst="rect">
            <a:avLst/>
          </a:prstGeom>
        </p:spPr>
      </p:pic>
      <p:pic>
        <p:nvPicPr>
          <p:cNvPr id="30" name="Grafik 29" descr="Ein Bild, das Magenta, violett, lila, Menschen enthält.&#10;&#10;Automatisch generierte Beschreibung">
            <a:extLst>
              <a:ext uri="{FF2B5EF4-FFF2-40B4-BE49-F238E27FC236}">
                <a16:creationId xmlns:a16="http://schemas.microsoft.com/office/drawing/2014/main" id="{D90D620A-2DCF-4B3B-9AE0-38E14AD56AD2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/>
          <a:stretch/>
        </p:blipFill>
        <p:spPr>
          <a:xfrm>
            <a:off x="2135560" y="2133136"/>
            <a:ext cx="2520000" cy="2520000"/>
          </a:xfrm>
          <a:prstGeom prst="rect">
            <a:avLst/>
          </a:prstGeom>
        </p:spPr>
      </p:pic>
      <p:pic>
        <p:nvPicPr>
          <p:cNvPr id="33" name="Grafik 32" descr="Ein Bild, das Kleidung, Person, Mann, Menschliches Gesicht enthält.&#10;&#10;Automatisch generierte Beschreibung">
            <a:extLst>
              <a:ext uri="{FF2B5EF4-FFF2-40B4-BE49-F238E27FC236}">
                <a16:creationId xmlns:a16="http://schemas.microsoft.com/office/drawing/2014/main" id="{00FC731E-F506-4452-81E6-DAE709C775A1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80" y="-1"/>
            <a:ext cx="2196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52" y="908720"/>
            <a:ext cx="5760000" cy="5760000"/>
          </a:xfrm>
          <a:prstGeom prst="rect">
            <a:avLst/>
          </a:prstGeom>
          <a:solidFill>
            <a:srgbClr val="00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88000" rIns="576000" bIns="288000" rtlCol="0" anchor="ctr"/>
          <a:lstStyle/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17. – 20.11.2025, Frankfurt / Main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Weltweit größte Messe mit 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Schwerpunkt Additive Manufacturing / industrieller 3D-Druck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804 Aussteller zeigen ihr Angebot     entlang der gesamten Prozesskette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38,282 Fach- und Führungskräfte aller herstellenden Industrien sind Besucher   der Formnext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3352" y="333296"/>
            <a:ext cx="5760000" cy="6048032"/>
          </a:xfrm>
          <a:prstGeom prst="rect">
            <a:avLst/>
          </a:prstGeom>
          <a:solidFill>
            <a:srgbClr val="2C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288000" rIns="576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Ganzjähriger Partner der Branche: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AM-Inhalte und Events rund um AM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an 365 Tagen im Jahr, formnext.com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Branchen-Hub mit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Directory (Anbieterverzeichnis)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Magazin (print &amp; online)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AM4U-Newsletter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Newsroom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Formnext.TV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Field Guide (Technologie Guide)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Seminare &amp; DeepDives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Technology Talks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Whitepapers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Jobs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AM-Eventkalender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Events weltweit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5360" y="1196752"/>
            <a:ext cx="3672408" cy="720079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2C96A8">
                    <a:alpha val="8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Expo &amp; Convention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263352" y="-165752"/>
            <a:ext cx="8370025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4000" b="1" kern="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4000" b="1" kern="200" dirty="0">
                <a:solidFill>
                  <a:srgbClr val="001A23"/>
                </a:solidFill>
                <a:latin typeface="+mj-lt"/>
                <a:ea typeface="Roboto" panose="02000000000000000000" pitchFamily="2" charset="0"/>
                <a:cs typeface="+mj-cs"/>
              </a:rPr>
              <a:t>Hub for Additive Manufacturing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096000" y="983392"/>
            <a:ext cx="4661214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003E4C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Industry Insights &amp; Events</a:t>
            </a:r>
          </a:p>
        </p:txBody>
      </p:sp>
    </p:spTree>
    <p:extLst>
      <p:ext uri="{BB962C8B-B14F-4D97-AF65-F5344CB8AC3E}">
        <p14:creationId xmlns:p14="http://schemas.microsoft.com/office/powerpoint/2010/main" val="37759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Kleidung, Person, Schuhwerk, Frau enthält.&#10;&#10;Automatisch generierte Beschreibung">
            <a:extLst>
              <a:ext uri="{FF2B5EF4-FFF2-40B4-BE49-F238E27FC236}">
                <a16:creationId xmlns:a16="http://schemas.microsoft.com/office/drawing/2014/main" id="{4E7593EA-E5F0-42F0-8E7A-9EC5721C79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/>
          <a:stretch/>
        </p:blipFill>
        <p:spPr>
          <a:xfrm>
            <a:off x="479376" y="907878"/>
            <a:ext cx="11226330" cy="50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Entwicklung der Formnext</a:t>
            </a:r>
            <a:br>
              <a:rPr lang="en-GB" sz="2600" dirty="0"/>
            </a:br>
            <a:endParaRPr lang="en-GB" sz="26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E6EB03-A442-40A9-AF1D-5B6D6BFA1E21}"/>
              </a:ext>
            </a:extLst>
          </p:cNvPr>
          <p:cNvSpPr txBox="1">
            <a:spLocks/>
          </p:cNvSpPr>
          <p:nvPr/>
        </p:nvSpPr>
        <p:spPr>
          <a:xfrm>
            <a:off x="-168696" y="6309320"/>
            <a:ext cx="2448272" cy="43204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C505F1A5-97C8-8276-50B7-5509938E6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4"/>
          <a:stretch/>
        </p:blipFill>
        <p:spPr>
          <a:xfrm>
            <a:off x="3096600" y="1124744"/>
            <a:ext cx="9095400" cy="58090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7B30E4-A2C8-435F-B2B4-A01953B63FB7}"/>
              </a:ext>
            </a:extLst>
          </p:cNvPr>
          <p:cNvSpPr txBox="1">
            <a:spLocks/>
          </p:cNvSpPr>
          <p:nvPr/>
        </p:nvSpPr>
        <p:spPr>
          <a:xfrm>
            <a:off x="11496600" y="5769795"/>
            <a:ext cx="695400" cy="384084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46338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b="1" kern="200" dirty="0">
                <a:latin typeface="+mj-lt"/>
                <a:ea typeface="Roboto" panose="02000000000000000000" pitchFamily="2" charset="0"/>
                <a:cs typeface="+mj-cs"/>
              </a:rPr>
              <a:t>Stellenwert</a:t>
            </a:r>
          </a:p>
          <a:p>
            <a:r>
              <a:rPr lang="de-DE" sz="2600" dirty="0">
                <a:ea typeface="Roboto" panose="02000000000000000000" pitchFamily="2" charset="0"/>
              </a:rPr>
              <a:t>der Formnext</a:t>
            </a:r>
            <a:r>
              <a:rPr lang="de-DE" sz="2600" b="1" kern="200" dirty="0">
                <a:latin typeface="+mj-lt"/>
                <a:ea typeface="Roboto" panose="02000000000000000000" pitchFamily="2" charset="0"/>
                <a:cs typeface="+mj-cs"/>
              </a:rPr>
              <a:t> international</a:t>
            </a:r>
            <a:endParaRPr lang="en-GB" sz="26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9768408" y="6065911"/>
            <a:ext cx="2736304" cy="792089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Ausstellerbefragung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3562CC19-0F55-EE21-E090-385D386C0E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70" y="1066905"/>
            <a:ext cx="9100870" cy="57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Computer, Mann, Kleidung enthält.&#10;&#10;Automatisch generierte Beschreibung">
            <a:extLst>
              <a:ext uri="{FF2B5EF4-FFF2-40B4-BE49-F238E27FC236}">
                <a16:creationId xmlns:a16="http://schemas.microsoft.com/office/drawing/2014/main" id="{63BAA24C-3A78-4581-8D57-35A40401F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2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88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Aussteller sind mit ihrer Teilnahme an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Formnext zufrieden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Ausstellerbefragung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1568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Im Haus enthält.&#10;&#10;Automatisch generierte Beschreibung">
            <a:extLst>
              <a:ext uri="{FF2B5EF4-FFF2-40B4-BE49-F238E27FC236}">
                <a16:creationId xmlns:a16="http://schemas.microsoft.com/office/drawing/2014/main" id="{E4D10C0B-3319-46CC-9715-B1393C582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0" y="-13883"/>
            <a:ext cx="12216680" cy="68718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78132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Besucher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sind mit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ihrem Besuch </a:t>
            </a:r>
            <a:b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600" dirty="0">
                <a:solidFill>
                  <a:schemeClr val="bg1"/>
                </a:solidFill>
                <a:ea typeface="Roboto" panose="02000000000000000000" pitchFamily="2" charset="0"/>
              </a:rPr>
              <a:t>der Formnext zufrieden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352478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CDC95-11B2-4E83-8036-19BB3784D875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Herkunft der Besucher –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30A8FE-CEDE-4F4B-9AF5-3B4E45519A9F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Karte, Text enthält.&#10;&#10;KI-generierte Inhalte können fehlerhaft sein.">
            <a:extLst>
              <a:ext uri="{FF2B5EF4-FFF2-40B4-BE49-F238E27FC236}">
                <a16:creationId xmlns:a16="http://schemas.microsoft.com/office/drawing/2014/main" id="{F4FF337C-4F61-2D0D-A113-BEECDA88A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600" y="1097910"/>
            <a:ext cx="9095400" cy="5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6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Herkunft der Besucher – Top 12 Länder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115153-C363-45B3-8CF6-8A39D545A3E3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28BE2-713C-BED4-BF51-5D213DFF29CB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reenshot, Kreis, Schrift enthält.&#10;&#10;KI-generierte Inhalte können fehlerhaft sein.">
            <a:extLst>
              <a:ext uri="{FF2B5EF4-FFF2-40B4-BE49-F238E27FC236}">
                <a16:creationId xmlns:a16="http://schemas.microsoft.com/office/drawing/2014/main" id="{85C9EC0C-8780-A42F-8053-7EA31F41B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1282838"/>
            <a:ext cx="7344816" cy="55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Herkunft der Aussteller –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F2B998-1517-7FCD-A61E-8C8D9AC8E064}"/>
              </a:ext>
            </a:extLst>
          </p:cNvPr>
          <p:cNvSpPr txBox="1">
            <a:spLocks/>
          </p:cNvSpPr>
          <p:nvPr/>
        </p:nvSpPr>
        <p:spPr>
          <a:xfrm>
            <a:off x="10056440" y="6309320"/>
            <a:ext cx="2520280" cy="454360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Quelle: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6" name="Grafik 5" descr="Ein Bild, das Zeichnung, Karte, Entwurf, Kunst enthält.&#10;&#10;KI-generierte Inhalte können fehlerhaft sein.">
            <a:extLst>
              <a:ext uri="{FF2B5EF4-FFF2-40B4-BE49-F238E27FC236}">
                <a16:creationId xmlns:a16="http://schemas.microsoft.com/office/drawing/2014/main" id="{590C0975-38DF-A400-A37F-491F6638C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1518"/>
            <a:ext cx="89760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091"/>
      </p:ext>
    </p:extLst>
  </p:cSld>
  <p:clrMapOvr>
    <a:masterClrMapping/>
  </p:clrMapOvr>
</p:sld>
</file>

<file path=ppt/theme/theme1.xml><?xml version="1.0" encoding="utf-8"?>
<a:theme xmlns:a="http://schemas.openxmlformats.org/drawingml/2006/main" name="Mesago Messe 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2200" dirty="0"/>
        </a:defPPr>
      </a:lstStyle>
    </a:txDef>
  </a:objectDefaults>
  <a:extraClrSchemeLst>
    <a:extraClrScheme>
      <a:clrScheme name="Mesago Colors">
        <a:dk1>
          <a:srgbClr val="000000"/>
        </a:dk1>
        <a:lt1>
          <a:srgbClr val="FFFFFF"/>
        </a:lt1>
        <a:dk2>
          <a:srgbClr val="50555F"/>
        </a:dk2>
        <a:lt2>
          <a:srgbClr val="8D8F95"/>
        </a:lt2>
        <a:accent1>
          <a:srgbClr val="B0003F"/>
        </a:accent1>
        <a:accent2>
          <a:srgbClr val="8D8F95"/>
        </a:accent2>
        <a:accent3>
          <a:srgbClr val="50555F"/>
        </a:accent3>
        <a:accent4>
          <a:srgbClr val="C4406F"/>
        </a:accent4>
        <a:accent5>
          <a:srgbClr val="AAABB0"/>
        </a:accent5>
        <a:accent6>
          <a:srgbClr val="7C8087"/>
        </a:accent6>
        <a:hlink>
          <a:srgbClr val="005CA9"/>
        </a:hlink>
        <a:folHlink>
          <a:srgbClr val="962A86"/>
        </a:folHlink>
      </a:clrScheme>
    </a:extraClrScheme>
  </a:extraClrSchemeLst>
  <a:custClrLst>
    <a:custClr name="Mesago Red 100">
      <a:srgbClr val="B0003F"/>
    </a:custClr>
    <a:custClr name="Mesago Grey 100">
      <a:srgbClr val="8D8F95"/>
    </a:custClr>
    <a:custClr name="Mesago Cool Grey 100">
      <a:srgbClr val="50555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75">
      <a:srgbClr val="C4406F"/>
    </a:custClr>
    <a:custClr name="Mesago Grey 75">
      <a:srgbClr val="AAABB0"/>
    </a:custClr>
    <a:custClr name="Mesago Cool Grey 75">
      <a:srgbClr val="7C808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50">
      <a:srgbClr val="D8809F"/>
    </a:custClr>
    <a:custClr name="Mesago Grey 50">
      <a:srgbClr val="C6C7CA"/>
    </a:custClr>
    <a:custClr name="Mesago Cool Grey 50">
      <a:srgbClr val="A8AAA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25">
      <a:srgbClr val="EBBFCF"/>
    </a:custClr>
    <a:custClr name="Mesago Grey 25">
      <a:srgbClr val="E3E3E5"/>
    </a:custClr>
    <a:custClr name="Mesago Cool Grey 25">
      <a:srgbClr val="D3D5D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oduct Mesago Master 2021 - 002.potx" id="{D2F56E2F-83C1-499B-809E-676D3CCF9238}" vid="{41CD11DE-0E56-4A05-B047-5B7A2464A547}"/>
    </a:ext>
  </a:extLst>
</a:theme>
</file>

<file path=ppt/theme/theme2.xml><?xml version="1.0" encoding="utf-8"?>
<a:theme xmlns:a="http://schemas.openxmlformats.org/drawingml/2006/main" name="2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137C3173-1C0C-3143-96CD-7D310FAAA12B}"/>
    </a:ext>
  </a:extLst>
</a:theme>
</file>

<file path=ppt/theme/theme5.xml><?xml version="1.0" encoding="utf-8"?>
<a:theme xmlns:a="http://schemas.openxmlformats.org/drawingml/2006/main" name="6_Inhaltsseitenmaster">
  <a:themeElements>
    <a:clrScheme name="Benutzerdefiniert 8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B9D2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B9D2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Template_PPT_master_Mesago_P</Template>
  <TotalTime>0</TotalTime>
  <Words>541</Words>
  <Application>Microsoft Office PowerPoint</Application>
  <PresentationFormat>Breitbild</PresentationFormat>
  <Paragraphs>192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Roboto-Light</vt:lpstr>
      <vt:lpstr>Times New Roman</vt:lpstr>
      <vt:lpstr>Wingdings</vt:lpstr>
      <vt:lpstr>Mesago Messe Frankfurt</vt:lpstr>
      <vt:lpstr>2_Benutzerdefiniertes Design</vt:lpstr>
      <vt:lpstr>1_Benutzerdefiniertes Design</vt:lpstr>
      <vt:lpstr>Benutzerdefiniertes Design</vt:lpstr>
      <vt:lpstr>6_Inhaltsseitenmaster</vt:lpstr>
      <vt:lpstr> Management Summary  Zahlen, Daten, Fakten zur Formnext  </vt:lpstr>
      <vt:lpstr>PowerPoint-Präsentation</vt:lpstr>
      <vt:lpstr>PowerPoint-Präsentation</vt:lpstr>
      <vt:lpstr>PowerPoint-Präsentation</vt:lpstr>
      <vt:lpstr>der Aussteller sind mit ihrer Teilnahme an  der Formnext zufrieden bis außerordentlich zufrieden.  </vt:lpstr>
      <vt:lpstr>der Besucher  sind mit  ihrem Besuch  der Formnext zufrieden bis außerordentlich zufrieden.  </vt:lpstr>
      <vt:lpstr>PowerPoint-Präsentation</vt:lpstr>
      <vt:lpstr>PowerPoint-Präsentation</vt:lpstr>
      <vt:lpstr>PowerPoint-Präsentation</vt:lpstr>
      <vt:lpstr>der Aussteller  sind mit  dem Erreichen  der Besucher-zielgruppe  zufrieden bis außerordentlich zufrieden.  </vt:lpstr>
      <vt:lpstr>der Besucher sind mit der Erreichung der Messe-besuchsziele zufrieden bis außerordentlich zufrieden. </vt:lpstr>
      <vt:lpstr>PowerPoint-Präsentation</vt:lpstr>
      <vt:lpstr>der Besucher  stufen den Nutzen ihres Besuchs der Formnext für ihre berufliche bzw. geschäftliche Tätigkeit als hoch bis außerordentlich hoch ein.  </vt:lpstr>
      <vt:lpstr>PowerPoint-Präsentation</vt:lpstr>
      <vt:lpstr> der Besucher sind Entscheider. </vt:lpstr>
      <vt:lpstr>PowerPoint-Präsentation</vt:lpstr>
      <vt:lpstr>der Besucher tendieren stark  bis außerordentlich stark dazu, Geschäftsfreunden oder Arbeitskollegen den Besuch der Formnext zu empfehlen.  </vt:lpstr>
      <vt:lpstr>PowerPoint-Präsentation</vt:lpstr>
      <vt:lpstr>Fragen?  Kontaktieren Sie uns  gerne:  André Rau request.formnext@mesago.com +49 711 61946 157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2023-02-10T12:33:12Z</dcterms:created>
  <dcterms:modified xsi:type="dcterms:W3CDTF">2026-01-08T11:22:29Z</dcterms:modified>
  <cp:version/>
</cp:coreProperties>
</file>