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22" r:id="rId2"/>
    <p:sldMasterId id="2147483710" r:id="rId3"/>
    <p:sldMasterId id="2147483700" r:id="rId4"/>
    <p:sldMasterId id="2147483734" r:id="rId5"/>
  </p:sldMasterIdLst>
  <p:notesMasterIdLst>
    <p:notesMasterId r:id="rId27"/>
  </p:notesMasterIdLst>
  <p:sldIdLst>
    <p:sldId id="475" r:id="rId6"/>
    <p:sldId id="464" r:id="rId7"/>
    <p:sldId id="454" r:id="rId8"/>
    <p:sldId id="469" r:id="rId9"/>
    <p:sldId id="470" r:id="rId10"/>
    <p:sldId id="415" r:id="rId11"/>
    <p:sldId id="428" r:id="rId12"/>
    <p:sldId id="393" r:id="rId13"/>
    <p:sldId id="384" r:id="rId14"/>
    <p:sldId id="374" r:id="rId15"/>
    <p:sldId id="441" r:id="rId16"/>
    <p:sldId id="423" r:id="rId17"/>
    <p:sldId id="467" r:id="rId18"/>
    <p:sldId id="436" r:id="rId19"/>
    <p:sldId id="404" r:id="rId20"/>
    <p:sldId id="411" r:id="rId21"/>
    <p:sldId id="391" r:id="rId22"/>
    <p:sldId id="447" r:id="rId23"/>
    <p:sldId id="437" r:id="rId24"/>
    <p:sldId id="466" r:id="rId25"/>
    <p:sldId id="474" r:id="rId26"/>
  </p:sldIdLst>
  <p:sldSz cx="12192000" cy="6858000"/>
  <p:notesSz cx="6797675" cy="9872663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4C"/>
    <a:srgbClr val="000000"/>
    <a:srgbClr val="2C96A8"/>
    <a:srgbClr val="001A23"/>
    <a:srgbClr val="00535E"/>
    <a:srgbClr val="006C95"/>
    <a:srgbClr val="3A7795"/>
    <a:srgbClr val="66BFB3"/>
    <a:srgbClr val="006D95"/>
    <a:srgbClr val="66BFB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7628" autoAdjust="0"/>
  </p:normalViewPr>
  <p:slideViewPr>
    <p:cSldViewPr showGuides="1">
      <p:cViewPr varScale="1">
        <p:scale>
          <a:sx n="81" d="100"/>
          <a:sy n="81" d="100"/>
        </p:scale>
        <p:origin x="870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4088C9-BDA6-4180-8FEA-9C977338940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4CAD0D-A630-49CF-B232-4FAE09C01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0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ChS</a:t>
            </a:r>
            <a:r>
              <a:rPr lang="de-DE" dirty="0"/>
              <a:t>: Liste bitte bei Vanessa oder Katrin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39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69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84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ChS</a:t>
            </a:r>
            <a:r>
              <a:rPr lang="de-DE" dirty="0"/>
              <a:t>: Liste bitte bei Vanessa oder Katrin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30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662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Werkstoffe // 60 % </a:t>
            </a:r>
          </a:p>
          <a:p>
            <a:r>
              <a:rPr lang="de-DE" dirty="0"/>
              <a:t>AM-Systeme // 50 % </a:t>
            </a:r>
          </a:p>
          <a:p>
            <a:r>
              <a:rPr lang="de-DE" dirty="0"/>
              <a:t>Dienstleistungen // 22 % </a:t>
            </a:r>
          </a:p>
          <a:p>
            <a:r>
              <a:rPr lang="de-DE" dirty="0"/>
              <a:t>Software und Digitalisierungslösungen // 26 % </a:t>
            </a:r>
          </a:p>
          <a:p>
            <a:r>
              <a:rPr lang="de-DE" dirty="0"/>
              <a:t>Qualitätsmanagement/Messtechnik // 16 % </a:t>
            </a:r>
          </a:p>
          <a:p>
            <a:r>
              <a:rPr lang="de-DE" dirty="0"/>
              <a:t>Erweiternde Prozesssysteme // 14 % </a:t>
            </a:r>
          </a:p>
          <a:p>
            <a:r>
              <a:rPr lang="de-DE" dirty="0"/>
              <a:t>Aus- und Weiterbildung // 13 % </a:t>
            </a:r>
          </a:p>
          <a:p>
            <a:r>
              <a:rPr lang="de-DE" dirty="0"/>
              <a:t>Institute, akademische Einrichtungen // 15 %</a:t>
            </a:r>
          </a:p>
          <a:p>
            <a:r>
              <a:rPr lang="de-DE" dirty="0"/>
              <a:t>Organisationen, Marktanalyse Medien // 7 %</a:t>
            </a:r>
          </a:p>
          <a:p>
            <a:endParaRPr lang="de-DE" dirty="0"/>
          </a:p>
          <a:p>
            <a:r>
              <a:rPr lang="de-DE" dirty="0"/>
              <a:t>(Folie 37)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610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82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Konstruktion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Entwicklung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Sonstige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Forschung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Geschäftsleitung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Produktion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Vertrieb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ohne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Projekt Management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Verwaltung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Marketing/Werbung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Einkauf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Instandhaltung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Arbeitsvorbereitung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Qualitätssicherung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Frage (Nr. 550) wurde so nicht gestellt? </a:t>
            </a:r>
          </a:p>
          <a:p>
            <a:r>
              <a:rPr lang="de-DE" dirty="0"/>
              <a:t>Keine so feine Aufgliederung sondern nur grob:</a:t>
            </a:r>
          </a:p>
          <a:p>
            <a:endParaRPr lang="de-DE" dirty="0"/>
          </a:p>
          <a:p>
            <a:r>
              <a:rPr lang="de-DE" dirty="0"/>
              <a:t>16 % Geschäftsleitung </a:t>
            </a:r>
          </a:p>
          <a:p>
            <a:r>
              <a:rPr lang="de-DE" dirty="0"/>
              <a:t>43 % Forschung und Entwicklung</a:t>
            </a:r>
          </a:p>
          <a:p>
            <a:r>
              <a:rPr lang="de-DE" dirty="0"/>
              <a:t>19 % Fertigung, Produktion</a:t>
            </a:r>
          </a:p>
          <a:p>
            <a:r>
              <a:rPr lang="de-DE" dirty="0"/>
              <a:t>7 % Verkauf, Vertrieb</a:t>
            </a:r>
          </a:p>
          <a:p>
            <a:r>
              <a:rPr lang="de-DE" dirty="0"/>
              <a:t>15 % andere Bereiche</a:t>
            </a:r>
          </a:p>
          <a:p>
            <a:endParaRPr lang="de-DE" dirty="0"/>
          </a:p>
          <a:p>
            <a:r>
              <a:rPr lang="de-DE" dirty="0"/>
              <a:t>(Folie 32)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ALTERNATIV:</a:t>
            </a:r>
          </a:p>
          <a:p>
            <a:endParaRPr lang="de-DE" dirty="0"/>
          </a:p>
          <a:p>
            <a:r>
              <a:rPr lang="de-DE" dirty="0"/>
              <a:t>Wirtschaftsbereiche</a:t>
            </a:r>
          </a:p>
          <a:p>
            <a:endParaRPr lang="de-DE" dirty="0"/>
          </a:p>
          <a:p>
            <a:r>
              <a:rPr lang="de-DE" dirty="0"/>
              <a:t>39 % Industrie / Hersteller</a:t>
            </a:r>
          </a:p>
          <a:p>
            <a:r>
              <a:rPr lang="de-DE" dirty="0"/>
              <a:t>16 % Dienstleistungen</a:t>
            </a:r>
          </a:p>
          <a:p>
            <a:r>
              <a:rPr lang="de-DE" dirty="0"/>
              <a:t>3 % Handwerk</a:t>
            </a:r>
          </a:p>
          <a:p>
            <a:r>
              <a:rPr lang="de-DE" dirty="0"/>
              <a:t>1 % Einzelhandel</a:t>
            </a:r>
          </a:p>
          <a:p>
            <a:r>
              <a:rPr lang="de-DE" dirty="0"/>
              <a:t>1 % Großhandel/Export/Handelsvermittlung</a:t>
            </a:r>
          </a:p>
          <a:p>
            <a:r>
              <a:rPr lang="de-DE" dirty="0"/>
              <a:t>11 % Forschung</a:t>
            </a:r>
          </a:p>
          <a:p>
            <a:r>
              <a:rPr lang="de-DE" dirty="0"/>
              <a:t>9 % Sonstige inkl. Behörde, Organisation, Verband</a:t>
            </a:r>
          </a:p>
          <a:p>
            <a:r>
              <a:rPr lang="de-DE" dirty="0"/>
              <a:t>20 % Student/in, Schüler/in, nicht Berufstätige</a:t>
            </a:r>
          </a:p>
          <a:p>
            <a:endParaRPr lang="de-DE" dirty="0"/>
          </a:p>
          <a:p>
            <a:r>
              <a:rPr lang="de-DE" dirty="0"/>
              <a:t>(Folie 29)</a:t>
            </a:r>
          </a:p>
          <a:p>
            <a:endParaRPr lang="de-DE" dirty="0"/>
          </a:p>
          <a:p>
            <a:r>
              <a:rPr lang="de-DE" dirty="0"/>
              <a:t>ODER:</a:t>
            </a:r>
          </a:p>
          <a:p>
            <a:endParaRPr lang="de-DE" dirty="0"/>
          </a:p>
          <a:p>
            <a:r>
              <a:rPr lang="de-DE" dirty="0"/>
              <a:t>Industriezweige</a:t>
            </a:r>
          </a:p>
          <a:p>
            <a:endParaRPr lang="de-DE" dirty="0"/>
          </a:p>
          <a:p>
            <a:r>
              <a:rPr lang="de-DE" dirty="0"/>
              <a:t>21 % Maschinen- und Anlagenbau</a:t>
            </a:r>
          </a:p>
          <a:p>
            <a:r>
              <a:rPr lang="de-DE" dirty="0"/>
              <a:t>11 % Automotive, Transport und Mobilität</a:t>
            </a:r>
          </a:p>
          <a:p>
            <a:r>
              <a:rPr lang="de-DE" dirty="0"/>
              <a:t>9 % Automation, Robotik und Handling</a:t>
            </a:r>
          </a:p>
          <a:p>
            <a:r>
              <a:rPr lang="de-DE" dirty="0"/>
              <a:t>7 % Forschung und Entwicklung</a:t>
            </a:r>
          </a:p>
          <a:p>
            <a:r>
              <a:rPr lang="de-DE" dirty="0"/>
              <a:t>7 % Elektrotechnik</a:t>
            </a:r>
          </a:p>
          <a:p>
            <a:r>
              <a:rPr lang="de-DE" dirty="0"/>
              <a:t>7 % Luft- und Raumfahrt</a:t>
            </a:r>
          </a:p>
          <a:p>
            <a:r>
              <a:rPr lang="de-DE" dirty="0"/>
              <a:t>5 % Energie, Öl und Gas</a:t>
            </a:r>
          </a:p>
          <a:p>
            <a:r>
              <a:rPr lang="de-DE" dirty="0"/>
              <a:t>5 % Werkzeug- und Formenbau</a:t>
            </a:r>
          </a:p>
          <a:p>
            <a:r>
              <a:rPr lang="de-DE" dirty="0"/>
              <a:t>4 % Medizintechnik und </a:t>
            </a:r>
            <a:r>
              <a:rPr lang="de-DE" dirty="0" err="1"/>
              <a:t>Healthcare</a:t>
            </a:r>
            <a:endParaRPr lang="de-DE" dirty="0"/>
          </a:p>
          <a:p>
            <a:r>
              <a:rPr lang="de-DE" dirty="0"/>
              <a:t>4 % Architektur und Bauindustrie</a:t>
            </a:r>
          </a:p>
          <a:p>
            <a:r>
              <a:rPr lang="de-DE" dirty="0"/>
              <a:t>4 % Prozessindustrie</a:t>
            </a:r>
          </a:p>
          <a:p>
            <a:r>
              <a:rPr lang="de-DE" dirty="0"/>
              <a:t>3 % Konsumgüter, Sport und Fashion</a:t>
            </a:r>
          </a:p>
          <a:p>
            <a:r>
              <a:rPr lang="de-DE" dirty="0"/>
              <a:t>2 % Dentaltechnik</a:t>
            </a:r>
          </a:p>
          <a:p>
            <a:r>
              <a:rPr lang="de-DE" dirty="0"/>
              <a:t>11 % Sonstige u.a. Offshore &amp; Marine, Security &amp; Defense, ...</a:t>
            </a:r>
          </a:p>
          <a:p>
            <a:endParaRPr lang="de-DE" dirty="0"/>
          </a:p>
          <a:p>
            <a:r>
              <a:rPr lang="de-DE" dirty="0"/>
              <a:t>(Folie 31)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123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96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54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41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850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Konstruktion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Entwicklung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Sonstige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Forschung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Geschäftsleitung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Produktion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Vertrieb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ohne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Projekt Management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Verwaltung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Marketing/Werbung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Einkauf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Instandhaltung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Arbeitsvorbereitung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Qualitätssicherung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Frage (Nr. 550) wurde so nicht gestellt? </a:t>
            </a:r>
          </a:p>
          <a:p>
            <a:r>
              <a:rPr lang="de-DE" dirty="0"/>
              <a:t>Keine so feine Aufgliederung sondern nur grob:</a:t>
            </a:r>
          </a:p>
          <a:p>
            <a:endParaRPr lang="de-DE" dirty="0"/>
          </a:p>
          <a:p>
            <a:r>
              <a:rPr lang="de-DE" dirty="0"/>
              <a:t>16 % Geschäftsleitung </a:t>
            </a:r>
          </a:p>
          <a:p>
            <a:r>
              <a:rPr lang="de-DE" dirty="0"/>
              <a:t>43 % Forschung und Entwicklung</a:t>
            </a:r>
          </a:p>
          <a:p>
            <a:r>
              <a:rPr lang="de-DE" dirty="0"/>
              <a:t>19 % Fertigung, Produktion</a:t>
            </a:r>
          </a:p>
          <a:p>
            <a:r>
              <a:rPr lang="de-DE" dirty="0"/>
              <a:t>7 % Verkauf, Vertrieb</a:t>
            </a:r>
          </a:p>
          <a:p>
            <a:r>
              <a:rPr lang="de-DE" dirty="0"/>
              <a:t>15 % andere Bereiche</a:t>
            </a:r>
          </a:p>
          <a:p>
            <a:endParaRPr lang="de-DE" dirty="0"/>
          </a:p>
          <a:p>
            <a:r>
              <a:rPr lang="de-DE" dirty="0"/>
              <a:t>(Folie 32)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ALTERNATIV:</a:t>
            </a:r>
          </a:p>
          <a:p>
            <a:endParaRPr lang="de-DE" dirty="0"/>
          </a:p>
          <a:p>
            <a:r>
              <a:rPr lang="de-DE" dirty="0"/>
              <a:t>Wirtschaftsbereiche</a:t>
            </a:r>
          </a:p>
          <a:p>
            <a:endParaRPr lang="de-DE" dirty="0"/>
          </a:p>
          <a:p>
            <a:r>
              <a:rPr lang="de-DE" dirty="0"/>
              <a:t>39 % Industrie / Hersteller</a:t>
            </a:r>
          </a:p>
          <a:p>
            <a:r>
              <a:rPr lang="de-DE" dirty="0"/>
              <a:t>16 % Dienstleistungen</a:t>
            </a:r>
          </a:p>
          <a:p>
            <a:r>
              <a:rPr lang="de-DE" dirty="0"/>
              <a:t>3 % Handwerk</a:t>
            </a:r>
          </a:p>
          <a:p>
            <a:r>
              <a:rPr lang="de-DE" dirty="0"/>
              <a:t>1 % Einzelhandel</a:t>
            </a:r>
          </a:p>
          <a:p>
            <a:r>
              <a:rPr lang="de-DE" dirty="0"/>
              <a:t>1 % Großhandel/Export/Handelsvermittlung</a:t>
            </a:r>
          </a:p>
          <a:p>
            <a:r>
              <a:rPr lang="de-DE" dirty="0"/>
              <a:t>11 % Forschung</a:t>
            </a:r>
          </a:p>
          <a:p>
            <a:r>
              <a:rPr lang="de-DE" dirty="0"/>
              <a:t>9 % Sonstige inkl. Behörde, Organisation, Verband</a:t>
            </a:r>
          </a:p>
          <a:p>
            <a:r>
              <a:rPr lang="de-DE" dirty="0"/>
              <a:t>20 % Student/in, Schüler/in, nicht Berufstätige</a:t>
            </a:r>
          </a:p>
          <a:p>
            <a:endParaRPr lang="de-DE" dirty="0"/>
          </a:p>
          <a:p>
            <a:r>
              <a:rPr lang="de-DE" dirty="0"/>
              <a:t>(Folie 29)</a:t>
            </a:r>
          </a:p>
          <a:p>
            <a:endParaRPr lang="de-DE" dirty="0"/>
          </a:p>
          <a:p>
            <a:r>
              <a:rPr lang="de-DE" dirty="0"/>
              <a:t>ODER:</a:t>
            </a:r>
          </a:p>
          <a:p>
            <a:endParaRPr lang="de-DE" dirty="0"/>
          </a:p>
          <a:p>
            <a:r>
              <a:rPr lang="de-DE" dirty="0"/>
              <a:t>Industriezweige</a:t>
            </a:r>
          </a:p>
          <a:p>
            <a:endParaRPr lang="de-DE" dirty="0"/>
          </a:p>
          <a:p>
            <a:r>
              <a:rPr lang="de-DE" dirty="0"/>
              <a:t>21 % Maschinen- und Anlagenbau</a:t>
            </a:r>
          </a:p>
          <a:p>
            <a:r>
              <a:rPr lang="de-DE" dirty="0"/>
              <a:t>11 % Automotive, Transport und Mobilität</a:t>
            </a:r>
          </a:p>
          <a:p>
            <a:r>
              <a:rPr lang="de-DE" dirty="0"/>
              <a:t>9 % Automation, Robotik und Handling</a:t>
            </a:r>
          </a:p>
          <a:p>
            <a:r>
              <a:rPr lang="de-DE" dirty="0"/>
              <a:t>7 % Forschung und Entwicklung</a:t>
            </a:r>
          </a:p>
          <a:p>
            <a:r>
              <a:rPr lang="de-DE" dirty="0"/>
              <a:t>7 % Elektrotechnik</a:t>
            </a:r>
          </a:p>
          <a:p>
            <a:r>
              <a:rPr lang="de-DE" dirty="0"/>
              <a:t>7 % Luft- und Raumfahrt</a:t>
            </a:r>
          </a:p>
          <a:p>
            <a:r>
              <a:rPr lang="de-DE" dirty="0"/>
              <a:t>5 % Energie, Öl und Gas</a:t>
            </a:r>
          </a:p>
          <a:p>
            <a:r>
              <a:rPr lang="de-DE" dirty="0"/>
              <a:t>5 % Werkzeug- und Formenbau</a:t>
            </a:r>
          </a:p>
          <a:p>
            <a:r>
              <a:rPr lang="de-DE" dirty="0"/>
              <a:t>4 % Medizintechnik und </a:t>
            </a:r>
            <a:r>
              <a:rPr lang="de-DE" dirty="0" err="1"/>
              <a:t>Healthcare</a:t>
            </a:r>
            <a:endParaRPr lang="de-DE" dirty="0"/>
          </a:p>
          <a:p>
            <a:r>
              <a:rPr lang="de-DE" dirty="0"/>
              <a:t>4 % Architektur und Bauindustrie</a:t>
            </a:r>
          </a:p>
          <a:p>
            <a:r>
              <a:rPr lang="de-DE" dirty="0"/>
              <a:t>4 % Prozessindustrie</a:t>
            </a:r>
          </a:p>
          <a:p>
            <a:r>
              <a:rPr lang="de-DE" dirty="0"/>
              <a:t>3 % Konsumgüter, Sport und Fashion</a:t>
            </a:r>
          </a:p>
          <a:p>
            <a:r>
              <a:rPr lang="de-DE" dirty="0"/>
              <a:t>2 % Dentaltechnik</a:t>
            </a:r>
          </a:p>
          <a:p>
            <a:r>
              <a:rPr lang="de-DE" dirty="0"/>
              <a:t>11 % Sonstige u.a. Offshore &amp; Marine, Security &amp; Defense, ...</a:t>
            </a:r>
          </a:p>
          <a:p>
            <a:endParaRPr lang="de-DE" dirty="0"/>
          </a:p>
          <a:p>
            <a:r>
              <a:rPr lang="de-DE" dirty="0"/>
              <a:t>(Folie 31)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66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>
              <a:solidFill>
                <a:srgbClr val="303030"/>
              </a:solidFill>
              <a:effectLst/>
              <a:latin typeface="Roboto-Light"/>
            </a:endParaRPr>
          </a:p>
          <a:p>
            <a:r>
              <a:rPr lang="de-DE" b="0" i="0" dirty="0">
                <a:solidFill>
                  <a:srgbClr val="303030"/>
                </a:solidFill>
                <a:effectLst/>
                <a:latin typeface="Roboto-Light"/>
              </a:rPr>
              <a:t>864 Aussteller</a:t>
            </a:r>
          </a:p>
          <a:p>
            <a:r>
              <a:rPr lang="de-DE" b="0" i="0" dirty="0">
                <a:solidFill>
                  <a:srgbClr val="303030"/>
                </a:solidFill>
                <a:effectLst/>
                <a:latin typeface="Roboto-Light"/>
              </a:rPr>
              <a:t>34.404 Besucher</a:t>
            </a:r>
          </a:p>
          <a:p>
            <a:r>
              <a:rPr lang="de-DE" b="0" i="0" dirty="0" err="1">
                <a:solidFill>
                  <a:srgbClr val="303030"/>
                </a:solidFill>
                <a:effectLst/>
                <a:latin typeface="Roboto-Light"/>
              </a:rPr>
              <a:t>ChS</a:t>
            </a:r>
            <a:r>
              <a:rPr lang="de-DE" b="0" i="0" dirty="0">
                <a:solidFill>
                  <a:srgbClr val="303030"/>
                </a:solidFill>
                <a:effectLst/>
                <a:latin typeface="Roboto-Light"/>
              </a:rPr>
              <a:t>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55.805m²</a:t>
            </a:r>
            <a:r>
              <a:rPr lang="de-DE" b="0" i="0" dirty="0">
                <a:solidFill>
                  <a:srgbClr val="303030"/>
                </a:solidFill>
                <a:effectLst/>
                <a:latin typeface="Roboto-Light"/>
              </a:rPr>
              <a:t> Fläche</a:t>
            </a:r>
          </a:p>
          <a:p>
            <a:r>
              <a:rPr lang="de-DE" sz="1800" dirty="0">
                <a:effectLst/>
                <a:latin typeface="Arial" panose="020B0604020202020204" pitchFamily="34" charset="0"/>
              </a:rPr>
              <a:t>FKM-Zahlen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06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ChS</a:t>
            </a:r>
            <a:r>
              <a:rPr lang="de-DE" dirty="0"/>
              <a:t>: Liste bitte bei Vanessa oder Katrin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96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41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62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70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</a:rPr>
              <a:t>Ticketing/FKM-Länderstatistik</a:t>
            </a:r>
          </a:p>
          <a:p>
            <a:endParaRPr lang="de-DE" sz="18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Deutschland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Niederlande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Frankreich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Großbritannien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Schweiz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Österreich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Korea (Republik)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 (Volksrepublik)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Türkei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Tschechische Republik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Dänemark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Norwegen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Griechenland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Rumänien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Slowenien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Saudi-Arabien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Bulgarien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Luxemburg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Kroatien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Vereinigte Arabische Emirate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Taiwan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Slowakische Republik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Südafrika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Litauen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Mexiko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Ägypten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Argentinien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Malaysia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Bosnien-Herzegowina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Kolumbien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 SVR Hongkong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Russische Föderation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Makedonien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Liechtenstein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 Rica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Zypern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Marokko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Kosovo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Algerien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Montenegro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Elfenbeinküste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Tunesien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Korea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Volksrepublik)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Pakistan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Kasachstan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Vietnam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Neuseeland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Jordanien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 Lanka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Kuwait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Bahrain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Aserbaidschan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Afghanistan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Indonesien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Marino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Namibia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Andorra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Ålandinseln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Venezuela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Libanon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Kirgistan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Bangladesch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09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</a:rPr>
              <a:t>Ticketing/FKM-Länderstatistik</a:t>
            </a:r>
          </a:p>
          <a:p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 err="1">
                <a:effectLst/>
                <a:latin typeface="Arial" panose="020B0604020202020204" pitchFamily="34" charset="0"/>
              </a:rPr>
              <a:t>ChS</a:t>
            </a:r>
            <a:r>
              <a:rPr lang="de-DE" sz="1800" dirty="0">
                <a:effectLst/>
                <a:latin typeface="Arial" panose="020B0604020202020204" pitchFamily="34" charset="0"/>
              </a:rPr>
              <a:t>: auf Top 12 erweitern, damit Spanien (Partnerland 2025) mit drin ist</a:t>
            </a:r>
          </a:p>
          <a:p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Deutschland  51,5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Italien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3,8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Niederlande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3,2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Frankreich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3,1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Großbritannien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3,0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USA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2,9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Schweiz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2,6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Österreich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2,5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Belgien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2,1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Korea (Republik)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2,0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China (Volksrepublik)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1,7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Spanien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1,7</a:t>
            </a:r>
            <a:r>
              <a:rPr lang="de-DE" sz="2800" dirty="0"/>
              <a:t> </a:t>
            </a: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Japan</a:t>
            </a:r>
            <a:r>
              <a:rPr lang="de-DE" sz="2800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1,7</a:t>
            </a:r>
            <a:r>
              <a:rPr lang="de-DE" sz="2800" dirty="0"/>
              <a:t> </a:t>
            </a:r>
            <a:endParaRPr lang="de-D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68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5C46-2C9D-4043-886D-F025003CE07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9154CE2-D3ED-4E25-979F-041894B5845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1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Frame Text – MF Yellow Light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096000" y="4149080"/>
            <a:ext cx="1584000" cy="1584000"/>
          </a:xfrm>
          <a:solidFill>
            <a:srgbClr val="50555F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F97B80-711D-405F-AB50-1706805B07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488016" y="333185"/>
            <a:ext cx="4607984" cy="4607983"/>
          </a:xfrm>
          <a:ln w="31750">
            <a:solidFill>
              <a:srgbClr val="50555F"/>
            </a:solidFill>
          </a:ln>
        </p:spPr>
        <p:txBody>
          <a:bodyPr lIns="396000" tIns="288000" rIns="396000" bIns="288000"/>
          <a:lstStyle>
            <a:lvl1pPr>
              <a:lnSpc>
                <a:spcPct val="100000"/>
              </a:lnSpc>
              <a:defRPr sz="3800"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3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720"/>
            <a:ext cx="10800000" cy="576000"/>
          </a:xfrm>
        </p:spPr>
        <p:txBody>
          <a:bodyPr tIns="0"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00975B-3348-4025-8A0D-8DEFC94AE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00" y="1196752"/>
            <a:ext cx="10800000" cy="4608000"/>
          </a:xfrm>
        </p:spPr>
        <p:txBody>
          <a:bodyPr tIns="36000" rIns="144000" numCol="2" spcCol="288000"/>
          <a:lstStyle>
            <a:lvl1pPr>
              <a:spcBef>
                <a:spcPts val="2600"/>
              </a:spcBef>
              <a:spcAft>
                <a:spcPts val="400"/>
              </a:spcAft>
              <a:defRPr>
                <a:solidFill>
                  <a:srgbClr val="50555F"/>
                </a:solidFill>
              </a:defRPr>
            </a:lvl1pPr>
            <a:lvl2pPr marL="792000" indent="-252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65338" algn="l"/>
              </a:tabLst>
              <a:defRPr>
                <a:solidFill>
                  <a:srgbClr val="50555F"/>
                </a:solidFill>
              </a:defRPr>
            </a:lvl2pPr>
            <a:lvl3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3pPr>
            <a:lvl4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4pPr>
            <a:lvl5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5pPr>
            <a:lvl6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6pPr>
            <a:lvl7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7pPr>
            <a:lvl8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8pPr>
            <a:lvl9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EA4CF-145D-4B75-86F0-3CBD44439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C9B70-551A-4072-993D-BED155E330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07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96256" y="764704"/>
            <a:ext cx="7680532" cy="3024000"/>
          </a:xfrm>
        </p:spPr>
        <p:txBody>
          <a:bodyPr lIns="0" tIns="144000" rIns="0" bIns="144000" anchor="ctr" anchorCtr="0"/>
          <a:lstStyle>
            <a:lvl1pPr algn="l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696257" y="3789040"/>
            <a:ext cx="7681383" cy="2304000"/>
          </a:xfrm>
        </p:spPr>
        <p:txBody>
          <a:bodyPr lIns="0" tIns="144000" rIns="0" bIns="144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ackground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8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C40E6-2094-4D78-A417-F58D82E62777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E01D66-1694-4F5B-9CFB-5938973C85DF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4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6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7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1949-6115-4509-B01B-72C48200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FC75-F262-41A2-9DE8-5EB5A1D5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3865E-A2E3-44DD-B27F-BF847C9AB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79EFA-37F2-4633-AAE9-D191445E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55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6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8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2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5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2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8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2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45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302C-0A07-4A16-BF71-43632372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6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F7B4-B54A-46B6-9948-70F01BCC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0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06BF63-C91A-4B00-B920-7A233FA1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879EC-021A-4A58-AB38-1D1FCCEFF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EB6AE-B0C1-4E6E-826E-C0C1EAF7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3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3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6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8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43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7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8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3" y="2377683"/>
            <a:ext cx="6606276" cy="7986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325" y="3477684"/>
            <a:ext cx="6606276" cy="1145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324" y="6453718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13.02.2025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20876" y="6453718"/>
            <a:ext cx="3860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43874" y="6456000"/>
            <a:ext cx="2844801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3B3CDD-4EB1-496D-BC88-654132F16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406272"/>
            <a:ext cx="1871640" cy="2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86BFD-2436-48BC-B2BA-E5CF582B7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457" y="1484784"/>
            <a:ext cx="9215967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19A984-8E37-4759-8FAC-094C1F3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4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3D36C-B55C-4AEA-A811-CCF4B07A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15CB6-3382-4E47-9382-3D243E98F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FB3B1-B750-4B56-B9BE-241493A55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E499-34E3-4FFB-B1EB-29942BA1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8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84784"/>
            <a:ext cx="5375275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5960" y="1484784"/>
            <a:ext cx="576064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E9557-5405-45C0-95A6-580846C9F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F3AA7-8ED5-4177-B093-7E323C548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6138" y="1484784"/>
            <a:ext cx="7533292" cy="460798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484784"/>
            <a:ext cx="360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25EB-E5A2-48C6-AF38-9F22BE0BAA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F48D-8D33-49F6-B9B2-72089A4A1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9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9B9433-1A6E-449E-8CC9-E551A448E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84784"/>
            <a:ext cx="7535863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5C4A2E-B5D9-47D7-9ABC-901380B7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3" y="1484784"/>
            <a:ext cx="4656138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5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50E-70BF-4AB8-B462-CE23B1E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54D8-C2DF-48DD-BD75-2E0A9EAA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00" y="1484784"/>
            <a:ext cx="10800000" cy="4607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FA40-71B5-4C2D-809C-668FC596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424" y="6237312"/>
            <a:ext cx="9000026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Mesago Messe Frankfurt GmbH | Name of the Presentation | DD.MM.YYYY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1EF2-F3CF-437B-AD16-884F951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2" y="6237312"/>
            <a:ext cx="360287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98" r:id="rId10"/>
    <p:sldLayoutId id="2147483658" r:id="rId11"/>
    <p:sldLayoutId id="2147483662" r:id="rId12"/>
    <p:sldLayoutId id="2147483665" r:id="rId13"/>
  </p:sldLayoutIdLst>
  <p:hf hdr="0" dt="0"/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2600" b="1" kern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b="1" kern="200" spc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86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2026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8" pos="1118" userDrawn="1">
          <p15:clr>
            <a:srgbClr val="A4A3A4"/>
          </p15:clr>
        </p15:guide>
        <p15:guide id="9" pos="438" userDrawn="1">
          <p15:clr>
            <a:srgbClr val="F26B43"/>
          </p15:clr>
        </p15:guide>
        <p15:guide id="10" pos="4294" userDrawn="1">
          <p15:clr>
            <a:srgbClr val="A4A3A4"/>
          </p15:clr>
        </p15:guide>
        <p15:guide id="11" pos="4747" userDrawn="1">
          <p15:clr>
            <a:srgbClr val="A4A3A4"/>
          </p15:clr>
        </p15:guide>
        <p15:guide id="12" pos="5201" userDrawn="1">
          <p15:clr>
            <a:srgbClr val="A4A3A4"/>
          </p15:clr>
        </p15:guide>
        <p15:guide id="13" pos="5654" userDrawn="1">
          <p15:clr>
            <a:srgbClr val="A4A3A4"/>
          </p15:clr>
        </p15:guide>
        <p15:guide id="14" pos="6108" userDrawn="1">
          <p15:clr>
            <a:srgbClr val="A4A3A4"/>
          </p15:clr>
        </p15:guide>
        <p15:guide id="15" pos="6562" userDrawn="1">
          <p15:clr>
            <a:srgbClr val="A4A3A4"/>
          </p15:clr>
        </p15:guide>
        <p15:guide id="16" pos="7242" userDrawn="1">
          <p15:clr>
            <a:srgbClr val="F26B43"/>
          </p15:clr>
        </p15:guide>
        <p15:guide id="17" orient="horz" pos="1706" userDrawn="1">
          <p15:clr>
            <a:srgbClr val="A4A3A4"/>
          </p15:clr>
        </p15:guide>
        <p15:guide id="18" orient="horz" pos="1253" userDrawn="1">
          <p15:clr>
            <a:srgbClr val="A4A3A4"/>
          </p15:clr>
        </p15:guide>
        <p15:guide id="19" orient="horz" pos="799" userDrawn="1">
          <p15:clr>
            <a:srgbClr val="F26B43"/>
          </p15:clr>
        </p15:guide>
        <p15:guide id="20" orient="horz" pos="346" userDrawn="1">
          <p15:clr>
            <a:srgbClr val="A4A3A4"/>
          </p15:clr>
        </p15:guide>
        <p15:guide id="21" orient="horz" pos="2614" userDrawn="1">
          <p15:clr>
            <a:srgbClr val="A4A3A4"/>
          </p15:clr>
        </p15:guide>
        <p15:guide id="22" orient="horz" pos="3067" userDrawn="1">
          <p15:clr>
            <a:srgbClr val="A4A3A4"/>
          </p15:clr>
        </p15:guide>
        <p15:guide id="26" orient="horz" pos="3838" userDrawn="1">
          <p15:clr>
            <a:srgbClr val="F26B43"/>
          </p15:clr>
        </p15:guide>
        <p15:guide id="27" orient="horz" pos="3521" userDrawn="1">
          <p15:clr>
            <a:srgbClr val="A4A3A4"/>
          </p15:clr>
        </p15:guide>
        <p15:guide id="28" orient="horz" pos="935" userDrawn="1">
          <p15:clr>
            <a:srgbClr val="F26B43"/>
          </p15:clr>
        </p15:guide>
        <p15:guide id="29" pos="7015" userDrawn="1">
          <p15:clr>
            <a:srgbClr val="A4A3A4"/>
          </p15:clr>
        </p15:guide>
        <p15:guide id="30" pos="665" userDrawn="1">
          <p15:clr>
            <a:srgbClr val="A4A3A4"/>
          </p15:clr>
        </p15:guide>
        <p15:guide id="31" orient="horz" pos="210" userDrawn="1">
          <p15:clr>
            <a:srgbClr val="F26B43"/>
          </p15:clr>
        </p15:guide>
        <p15:guide id="32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3698-0448-4DF0-8F23-8CA0A7201319}" type="datetimeFigureOut">
              <a:rPr lang="de-DE" smtClean="0"/>
              <a:t>13.02.2025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B709-6AE6-46FD-9702-B945FEB75A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7E99-A6A9-48DF-8017-7A82E1217618}" type="datetimeFigureOut">
              <a:rPr lang="de-DE" smtClean="0"/>
              <a:t>13.02.2025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2263-04FC-44B2-8830-5E97A81AAB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D0052933-0754-E14D-9515-103B382BC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740701"/>
            <a:ext cx="1652355" cy="333248"/>
          </a:xfrm>
          <a:prstGeom prst="rect">
            <a:avLst/>
          </a:prstGeom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AF9A7765-B4A0-244F-98D3-781BC71D9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021" y="665557"/>
            <a:ext cx="10560049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97000"/>
              </a:lnSpc>
              <a:buClrTx/>
              <a:buFontTx/>
              <a:buNone/>
            </a:pPr>
            <a:r>
              <a:rPr lang="de-DE" altLang="de-DE" sz="4000" b="0" dirty="0">
                <a:solidFill>
                  <a:srgbClr val="50555F">
                    <a:lumMod val="50000"/>
                  </a:srgbClr>
                </a:solidFill>
              </a:rPr>
              <a:t>RGB-Colours PowerPoint 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6F8319B-A3B9-3B4C-AE4B-E2525FF27A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D4FFEC9F-FF72-994B-BB70-7EB97458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AE39A733-643B-8144-B804-36FF05D34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EDD59AD0-4601-7B4B-84C9-368E02BE16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Farbname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F657BCAB-B602-724C-890A-CC4718C4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0 / 79 / 118</a:t>
            </a: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D8B4D83C-6925-C442-A04A-639796057A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2598441"/>
            <a:ext cx="1824567" cy="54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102 / 149 / 173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0209061F-9ED0-3241-ADFC-3E77D34CA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2598441"/>
            <a:ext cx="1824567" cy="54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153 / 185 / 200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8912C179-675A-2546-B18A-6C506C3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B04F50D9-5213-4B46-BA9A-6993A4A2B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F3FE7146-0D27-534D-BF31-A1EBCEF98F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8DB24671-6F8C-D04D-AC8A-E41B05758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5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E29A7DE-3572-6243-BD25-82F05C30BE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76710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6B83BC36-5D2F-4A4E-A310-BC37A3174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2594706"/>
            <a:ext cx="1824567" cy="54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204 / 220 / 228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AAAE4B3-B936-D24B-992C-A3444E240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9993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96FE57C5-CAD1-3246-8634-E8C318F08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Grey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608B8E87-31AE-BE4B-B1EF-6E22602C6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DA2FE61-9EF1-F549-9B75-25B595D00D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82A61CDC-6E1A-DF4E-8BD0-3366662D9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6" name="Rectangle 11">
            <a:extLst>
              <a:ext uri="{FF2B5EF4-FFF2-40B4-BE49-F238E27FC236}">
                <a16:creationId xmlns:a16="http://schemas.microsoft.com/office/drawing/2014/main" id="{6AD414EE-6B88-FA4B-BEF1-B8DD2B60A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5822CE58-2269-7745-8021-2C0D291D4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80 / 85 / 95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A7DA61D3-8E4A-7F4A-BCEF-C154A0F520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5283351"/>
            <a:ext cx="1824567" cy="542399"/>
          </a:xfrm>
          <a:prstGeom prst="rect">
            <a:avLst/>
          </a:prstGeom>
          <a:solidFill>
            <a:srgbClr val="9298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146 / 152 / 163</a:t>
            </a: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0C702ECC-62AA-9B45-BA74-2557B7679E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5283351"/>
            <a:ext cx="1824567" cy="542399"/>
          </a:xfrm>
          <a:prstGeom prst="rect">
            <a:avLst/>
          </a:prstGeom>
          <a:solidFill>
            <a:srgbClr val="B6BA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182 / 186 / 194</a:t>
            </a: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967E6E46-F47C-AB49-8C58-A8CD7BF94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91" name="Rectangle 6">
            <a:extLst>
              <a:ext uri="{FF2B5EF4-FFF2-40B4-BE49-F238E27FC236}">
                <a16:creationId xmlns:a16="http://schemas.microsoft.com/office/drawing/2014/main" id="{470E59BB-FD5C-874F-B576-C122C2C80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C0FE2C77-5E3E-7745-9013-F609FF98E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BE8A8713-A7F0-B54E-88CD-1DAEECD270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1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13768F73-4A74-D747-9ED8-3730A613D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5177" y="3054499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0C068130-9E23-0C41-B22A-911607B68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5281234"/>
            <a:ext cx="1824567" cy="542399"/>
          </a:xfrm>
          <a:prstGeom prst="rect">
            <a:avLst/>
          </a:prstGeom>
          <a:solidFill>
            <a:srgbClr val="DBDD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219 / 221 / 224</a:t>
            </a:r>
          </a:p>
        </p:txBody>
      </p:sp>
      <p:sp>
        <p:nvSpPr>
          <p:cNvPr id="96" name="Rectangle 7">
            <a:extLst>
              <a:ext uri="{FF2B5EF4-FFF2-40B4-BE49-F238E27FC236}">
                <a16:creationId xmlns:a16="http://schemas.microsoft.com/office/drawing/2014/main" id="{C0441A73-96C1-1B42-9C8E-A4414A62B0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8459" y="4677983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435C44E-4383-0945-9500-C7CF294A87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Formnext</a:t>
            </a:r>
            <a:r>
              <a:rPr lang="de-DE" altLang="de-DE" sz="1600" b="0" dirty="0">
                <a:solidFill>
                  <a:srgbClr val="FFFFFF"/>
                </a:solidFill>
              </a:rPr>
              <a:t> </a:t>
            </a:r>
            <a:r>
              <a:rPr lang="de-DE" altLang="de-DE" sz="1600" b="0" dirty="0" err="1">
                <a:solidFill>
                  <a:srgbClr val="FFFFFF"/>
                </a:solidFill>
              </a:rPr>
              <a:t>blue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8AA2008C-FEF2-AE43-B5E4-0FEFD4BBDD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4177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99" name="Rectangle 11">
            <a:extLst>
              <a:ext uri="{FF2B5EF4-FFF2-40B4-BE49-F238E27FC236}">
                <a16:creationId xmlns:a16="http://schemas.microsoft.com/office/drawing/2014/main" id="{C73D1691-A256-4D4B-A214-E62A3CC97B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100" name="Rectangle 12">
            <a:extLst>
              <a:ext uri="{FF2B5EF4-FFF2-40B4-BE49-F238E27FC236}">
                <a16:creationId xmlns:a16="http://schemas.microsoft.com/office/drawing/2014/main" id="{E41FF177-B7C3-DF47-BA5D-FA1FFA946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5710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185 / 210 / 0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0E09DEF9-E56F-2F4E-A437-B7C7B3619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7459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102" name="Rectangle 8">
            <a:extLst>
              <a:ext uri="{FF2B5EF4-FFF2-40B4-BE49-F238E27FC236}">
                <a16:creationId xmlns:a16="http://schemas.microsoft.com/office/drawing/2014/main" id="{B1400349-F916-D74D-B221-214CCCED07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4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E853AAF9-4EAC-8343-B8F9-B2DD54FF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Formnext</a:t>
            </a:r>
            <a:r>
              <a:rPr lang="de-DE" altLang="de-DE" sz="1600" b="0" dirty="0">
                <a:solidFill>
                  <a:srgbClr val="FFFFFF"/>
                </a:solidFill>
              </a:rPr>
              <a:t> </a:t>
            </a:r>
            <a:r>
              <a:rPr lang="de-DE" altLang="de-DE" sz="1600" b="0" dirty="0" err="1">
                <a:solidFill>
                  <a:srgbClr val="FFFFFF"/>
                </a:solidFill>
              </a:rPr>
              <a:t>green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2D6D6B1A-6642-8848-9ADA-710B686BE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0" y="336000"/>
            <a:ext cx="15792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 descr="sps-smart-production-solutions_White.eps">
            <a:extLst>
              <a:ext uri="{FF2B5EF4-FFF2-40B4-BE49-F238E27FC236}">
                <a16:creationId xmlns:a16="http://schemas.microsoft.com/office/drawing/2014/main" id="{196FE51B-FB3C-8C49-A6AF-B1F6BB8D7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01" y="336000"/>
            <a:ext cx="1792940" cy="4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6307200"/>
            <a:ext cx="1871640" cy="2072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9269CF-4210-4D14-A861-CB2C5DEE4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hyperlink" Target="mailto:annabell.grasse@mesago.com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5E732A-6D56-45BC-A288-E044066B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544" y="2029364"/>
            <a:ext cx="4680776" cy="4681296"/>
          </a:xfrm>
        </p:spPr>
        <p:txBody>
          <a:bodyPr/>
          <a:lstStyle/>
          <a:p>
            <a:br>
              <a:rPr lang="de-DE" sz="4000" dirty="0">
                <a:solidFill>
                  <a:srgbClr val="003E4C"/>
                </a:solidFill>
                <a:latin typeface="+mn-lt"/>
              </a:rPr>
            </a:br>
            <a: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Management Summary</a:t>
            </a:r>
            <a:b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b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r>
              <a:rPr lang="de-DE" sz="28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Zahlen, Daten, Fakten zur Formnext</a:t>
            </a:r>
            <a:br>
              <a:rPr lang="en-GB" dirty="0">
                <a:solidFill>
                  <a:srgbClr val="003E4C"/>
                </a:solidFill>
                <a:latin typeface="+mn-lt"/>
              </a:rPr>
            </a:br>
            <a:br>
              <a:rPr lang="en-GB" dirty="0">
                <a:solidFill>
                  <a:srgbClr val="003E4C"/>
                </a:solidFill>
                <a:latin typeface="+mn-lt"/>
              </a:rPr>
            </a:br>
            <a:endParaRPr lang="en-GB" sz="2200" b="0" dirty="0">
              <a:solidFill>
                <a:srgbClr val="003E4C"/>
              </a:solidFill>
              <a:latin typeface="+mn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576" y="1120875"/>
            <a:ext cx="2304000" cy="2304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B0640A4-EAFE-4EC8-9976-7D3D2B3FE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3913" y="-31125"/>
            <a:ext cx="1152000" cy="115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529A67-E01F-486C-B7DB-C8083348E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40475"/>
            <a:ext cx="1872000" cy="208800"/>
          </a:xfrm>
        </p:spPr>
        <p:txBody>
          <a:bodyPr/>
          <a:lstStyle/>
          <a:p>
            <a:endParaRPr lang="en-GB" dirty="0">
              <a:ea typeface="Roboto" panose="020000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5F768-3D04-B84B-8E04-38FEFE45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677" y="1335768"/>
            <a:ext cx="1897798" cy="3953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74227" y="2515222"/>
            <a:ext cx="2100899" cy="49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de-DE" sz="1850" dirty="0">
                <a:ea typeface="Roboto" panose="02000000000000000000" pitchFamily="2" charset="0"/>
              </a:rPr>
              <a:t>18. – 21.11.2025</a:t>
            </a:r>
          </a:p>
          <a:p>
            <a:pPr algn="l">
              <a:lnSpc>
                <a:spcPct val="115000"/>
              </a:lnSpc>
            </a:pPr>
            <a:r>
              <a:rPr lang="de-DE" sz="1400" dirty="0">
                <a:ea typeface="Roboto" panose="02000000000000000000" pitchFamily="2" charset="0"/>
              </a:rPr>
              <a:t> FRANKFURT / MAIN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316C6C-7052-4041-AE7C-3059289A14CA}"/>
              </a:ext>
            </a:extLst>
          </p:cNvPr>
          <p:cNvSpPr txBox="1"/>
          <p:nvPr/>
        </p:nvSpPr>
        <p:spPr>
          <a:xfrm>
            <a:off x="551384" y="5445224"/>
            <a:ext cx="1180445" cy="33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ea typeface="Roboto" panose="02000000000000000000" pitchFamily="2" charset="0"/>
                <a:cs typeface="Arial" panose="020B0604020202020204" pitchFamily="34" charset="0"/>
              </a:rPr>
              <a:t>Ideeller Träger</a:t>
            </a:r>
          </a:p>
        </p:txBody>
      </p:sp>
      <p:pic>
        <p:nvPicPr>
          <p:cNvPr id="14" name="Grafik 1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EC713715-CCFE-4A1A-BCEB-6EF5BFAB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" y="5733256"/>
            <a:ext cx="1180445" cy="9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Karte, Zeichnung, Entwurf, Kunst enthält.&#10;&#10;Automatisch generierte Beschreibung">
            <a:extLst>
              <a:ext uri="{FF2B5EF4-FFF2-40B4-BE49-F238E27FC236}">
                <a16:creationId xmlns:a16="http://schemas.microsoft.com/office/drawing/2014/main" id="{4DDA09D1-A1F1-4AB7-AEE5-E890F2E4B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12" y="1239459"/>
            <a:ext cx="8879376" cy="540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Herkunft der Aussteller – nach Ländern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8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334755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5BE77CD-906A-4F9A-9B45-1EB3C220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A5717A2-0CF9-4DFE-9DF7-A1E6A54EEDC4}"/>
              </a:ext>
            </a:extLst>
          </p:cNvPr>
          <p:cNvSpPr txBox="1">
            <a:spLocks/>
          </p:cNvSpPr>
          <p:nvPr/>
        </p:nvSpPr>
        <p:spPr>
          <a:xfrm>
            <a:off x="551384" y="620688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77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6F2F0BD-28B6-4AB7-8A9E-17DDFCD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78132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ea typeface="Roboto" panose="02000000000000000000" pitchFamily="2" charset="0"/>
              </a:rPr>
              <a:t>der </a:t>
            </a: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Aussteller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sind mit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dem Erreichen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der Besucher-</a:t>
            </a:r>
            <a:r>
              <a:rPr lang="de-DE" sz="2400" dirty="0" err="1">
                <a:solidFill>
                  <a:schemeClr val="bg1"/>
                </a:solidFill>
                <a:ea typeface="Roboto" panose="02000000000000000000" pitchFamily="2" charset="0"/>
              </a:rPr>
              <a:t>zielgruppe</a:t>
            </a: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400" dirty="0" err="1">
                <a:solidFill>
                  <a:schemeClr val="bg1"/>
                </a:solidFill>
                <a:ea typeface="Roboto" panose="02000000000000000000" pitchFamily="2" charset="0"/>
              </a:rPr>
              <a:t>zufrieden</a:t>
            </a:r>
            <a:r>
              <a:rPr lang="en-GB" sz="2400" dirty="0">
                <a:solidFill>
                  <a:schemeClr val="bg1"/>
                </a:solidFill>
                <a:ea typeface="Roboto" panose="02000000000000000000" pitchFamily="2" charset="0"/>
              </a:rPr>
              <a:t> bis </a:t>
            </a:r>
            <a:r>
              <a:rPr lang="en-GB" sz="2400" dirty="0" err="1">
                <a:solidFill>
                  <a:schemeClr val="bg1"/>
                </a:solidFill>
                <a:ea typeface="Roboto" panose="02000000000000000000" pitchFamily="2" charset="0"/>
              </a:rPr>
              <a:t>außerordentlich</a:t>
            </a:r>
            <a:r>
              <a:rPr lang="en-GB" sz="24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Roboto" panose="02000000000000000000" pitchFamily="2" charset="0"/>
              </a:rPr>
              <a:t>zufrieden</a:t>
            </a:r>
            <a:r>
              <a:rPr lang="en-GB" sz="2400" dirty="0">
                <a:solidFill>
                  <a:schemeClr val="bg1"/>
                </a:solidFill>
                <a:ea typeface="Roboto" panose="02000000000000000000" pitchFamily="2" charset="0"/>
              </a:rPr>
              <a:t>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BF71D8-F883-43D0-BC60-463D205318FB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Ausstellerbefragung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66706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5BE77CD-906A-4F9A-9B45-1EB3C220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34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0B12D0E-EB9F-4B23-BAC1-5C89B18FD5FD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FCE588-B58A-4668-AF16-045855BB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2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    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AA9E90A-BE05-4952-BB27-77C89DDE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der Besucher sind mit der Erreichung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der Messe-besuchsziele zufrieden bis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außerordentlich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zufrieden.</a:t>
            </a: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Top 10</a:t>
            </a:r>
          </a:p>
          <a:p>
            <a:r>
              <a:rPr lang="de-DE" sz="2600" dirty="0">
                <a:ea typeface="Roboto" panose="02000000000000000000" pitchFamily="2" charset="0"/>
              </a:rPr>
              <a:t>Anwender-</a:t>
            </a:r>
          </a:p>
          <a:p>
            <a:r>
              <a:rPr lang="de-DE" sz="2600" dirty="0" err="1">
                <a:ea typeface="Roboto" panose="02000000000000000000" pitchFamily="2" charset="0"/>
              </a:rPr>
              <a:t>industrien</a:t>
            </a:r>
            <a:endParaRPr lang="en-GB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8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hrift, Screenshot, Diagramm enthält.&#10;&#10;Automatisch generierte Beschreibung">
            <a:extLst>
              <a:ext uri="{FF2B5EF4-FFF2-40B4-BE49-F238E27FC236}">
                <a16:creationId xmlns:a16="http://schemas.microsoft.com/office/drawing/2014/main" id="{A08ACAC0-0DB7-4C4B-9566-0197B4AA7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077071"/>
            <a:ext cx="8712968" cy="57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B81B568-7C41-4F5A-A238-B80E71839F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298FF52D-BE4C-4FEA-A38B-931BA8C3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der Besucher </a:t>
            </a:r>
            <a:b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stufen den Nutzen ihres Besuchs der </a:t>
            </a:r>
            <a:r>
              <a:rPr lang="de-DE" sz="2200" dirty="0" err="1">
                <a:solidFill>
                  <a:schemeClr val="bg1"/>
                </a:solidFill>
                <a:ea typeface="Roboto" panose="02000000000000000000" pitchFamily="2" charset="0"/>
              </a:rPr>
              <a:t>Formnext</a:t>
            </a:r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 für ihre berufliche bzw. geschäftliche Tätigkeit als hoch bis außerordentlich hoch ein.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30CC39B-C70F-4508-B487-B9765B3C1AAE}"/>
              </a:ext>
            </a:extLst>
          </p:cNvPr>
          <p:cNvSpPr txBox="1">
            <a:spLocks/>
          </p:cNvSpPr>
          <p:nvPr/>
        </p:nvSpPr>
        <p:spPr>
          <a:xfrm>
            <a:off x="7392384" y="620688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89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C61D205-8326-44BA-B13A-CD5E0E9EAC4D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   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21744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303A36-ABA8-43A1-8AC7-BF6DBC769BA6}"/>
              </a:ext>
            </a:extLst>
          </p:cNvPr>
          <p:cNvSpPr txBox="1">
            <a:spLocks/>
          </p:cNvSpPr>
          <p:nvPr/>
        </p:nvSpPr>
        <p:spPr>
          <a:xfrm>
            <a:off x="-3219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Angebots-</a:t>
            </a:r>
            <a:r>
              <a:rPr lang="de-DE" sz="2600" dirty="0" err="1">
                <a:solidFill>
                  <a:schemeClr val="tx1"/>
                </a:solidFill>
                <a:ea typeface="Roboto" panose="02000000000000000000" pitchFamily="2" charset="0"/>
              </a:rPr>
              <a:t>interesse</a:t>
            </a:r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 </a:t>
            </a: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der Besucher</a:t>
            </a:r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DD737B-0967-4B28-9676-26D988E6521C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r>
              <a:rPr lang="de-DE" sz="1100" b="0" dirty="0">
                <a:solidFill>
                  <a:srgbClr val="003E4C"/>
                </a:solidFill>
                <a:ea typeface="Roboto" panose="02000000000000000000" pitchFamily="2" charset="0"/>
              </a:rPr>
              <a:t>(Mehrfachnennung möglich)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2E61AE-2F24-4EE4-A635-632A000A4F7C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10" name="Grafik 9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A7CE11A9-B287-419A-9CFF-212217969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3381" y="1021518"/>
            <a:ext cx="7920880" cy="58133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095433B-9604-481B-BBA7-D4EE5AB9546A}"/>
              </a:ext>
            </a:extLst>
          </p:cNvPr>
          <p:cNvSpPr txBox="1">
            <a:spLocks/>
          </p:cNvSpPr>
          <p:nvPr/>
        </p:nvSpPr>
        <p:spPr>
          <a:xfrm>
            <a:off x="8184232" y="3697561"/>
            <a:ext cx="3528392" cy="31488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EDA234-BAA2-41DC-A3DE-E0CD3AFDC0B1}"/>
              </a:ext>
            </a:extLst>
          </p:cNvPr>
          <p:cNvSpPr txBox="1">
            <a:spLocks/>
          </p:cNvSpPr>
          <p:nvPr/>
        </p:nvSpPr>
        <p:spPr>
          <a:xfrm>
            <a:off x="9095400" y="3767779"/>
            <a:ext cx="3096600" cy="3096000"/>
          </a:xfrm>
          <a:prstGeom prst="rect">
            <a:avLst/>
          </a:prstGeom>
          <a:solidFill>
            <a:srgbClr val="2C96A8">
              <a:alpha val="6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003E4C"/>
                </a:solidFill>
                <a:ea typeface="Roboto" panose="02000000000000000000" pitchFamily="2" charset="0"/>
              </a:rPr>
              <a:t>93-94%</a:t>
            </a:r>
          </a:p>
          <a:p>
            <a:endParaRPr lang="de-DE" sz="1800" dirty="0">
              <a:solidFill>
                <a:srgbClr val="003E4C"/>
              </a:solidFill>
              <a:ea typeface="Roboto" panose="02000000000000000000" pitchFamily="2" charset="0"/>
            </a:endParaRP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Zufriedenheitsrate </a:t>
            </a: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der Besucher </a:t>
            </a: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bei Ausstellungs-</a:t>
            </a:r>
          </a:p>
          <a:p>
            <a:r>
              <a:rPr lang="de-DE" sz="1800" dirty="0" err="1">
                <a:solidFill>
                  <a:srgbClr val="003E4C"/>
                </a:solidFill>
                <a:ea typeface="Roboto" panose="02000000000000000000" pitchFamily="2" charset="0"/>
              </a:rPr>
              <a:t>angebot</a:t>
            </a:r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, Präsenz von Innovationen und Markenpräsenz</a:t>
            </a:r>
          </a:p>
          <a:p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30080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B81B568-7C41-4F5A-A238-B80E71839F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BCD712-75FA-4D63-AB50-64F8D2F8B63E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F5E09A8-C538-4685-A03B-60EE2302076E}"/>
              </a:ext>
            </a:extLst>
          </p:cNvPr>
          <p:cNvSpPr txBox="1">
            <a:spLocks/>
          </p:cNvSpPr>
          <p:nvPr/>
        </p:nvSpPr>
        <p:spPr>
          <a:xfrm>
            <a:off x="7392384" y="620688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60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C251F77-24B0-41A0-9310-FE265205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800" dirty="0">
                <a:solidFill>
                  <a:schemeClr val="bg1"/>
                </a:solidFill>
                <a:ea typeface="Roboto" panose="02000000000000000000" pitchFamily="2" charset="0"/>
              </a:rPr>
              <a:t>der Besucher sind Entscheider.</a:t>
            </a: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GB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8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3CBED9-0061-48CC-BDDD-92C9CE163926}"/>
              </a:ext>
            </a:extLst>
          </p:cNvPr>
          <p:cNvSpPr txBox="1">
            <a:spLocks/>
          </p:cNvSpPr>
          <p:nvPr/>
        </p:nvSpPr>
        <p:spPr>
          <a:xfrm>
            <a:off x="-3219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  <a:t>Top 10 Aufgaben-bereiche im Unternehmen</a:t>
            </a:r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D84F9E-1B70-4BFC-A023-9751F64342EE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Kreis, Diagramm enthält.&#10;&#10;Automatisch generierte Beschreibung">
            <a:extLst>
              <a:ext uri="{FF2B5EF4-FFF2-40B4-BE49-F238E27FC236}">
                <a16:creationId xmlns:a16="http://schemas.microsoft.com/office/drawing/2014/main" id="{B7DEA312-8E96-40F7-B742-4DF7BD1AD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569" y="1354551"/>
            <a:ext cx="8323461" cy="50267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8F925B-7BDB-44E8-A32B-B8657C7A0808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310334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5BE77CD-906A-4F9A-9B45-1EB3C220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AC46983-D1E3-413C-841E-858E6E8F6387}"/>
              </a:ext>
            </a:extLst>
          </p:cNvPr>
          <p:cNvSpPr txBox="1">
            <a:spLocks/>
          </p:cNvSpPr>
          <p:nvPr/>
        </p:nvSpPr>
        <p:spPr>
          <a:xfrm>
            <a:off x="7392384" y="620688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90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009CA59-FC1D-4C87-9EE7-0D907207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der Besucher tendieren stark </a:t>
            </a:r>
            <a:b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bis außerordentlich stark dazu, Geschäftsfreunden oder Arbeitskollegen den Besuch der </a:t>
            </a:r>
            <a:r>
              <a:rPr lang="de-DE" sz="2200" dirty="0" err="1">
                <a:solidFill>
                  <a:schemeClr val="bg1"/>
                </a:solidFill>
                <a:ea typeface="Roboto" panose="02000000000000000000" pitchFamily="2" charset="0"/>
              </a:rPr>
              <a:t>Formnext</a:t>
            </a:r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 zu empfehlen.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4732AE-F457-421F-997B-683C044BE280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63875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E8519A-F1EF-42D5-B098-7055F470B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77230F-80D5-4B2C-9C43-3928DEDA353D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2D857E-7111-4D28-8511-4B8E1C5F1145}"/>
              </a:ext>
            </a:extLst>
          </p:cNvPr>
          <p:cNvSpPr txBox="1">
            <a:spLocks/>
          </p:cNvSpPr>
          <p:nvPr/>
        </p:nvSpPr>
        <p:spPr>
          <a:xfrm>
            <a:off x="551384" y="620688"/>
            <a:ext cx="2160000" cy="2160000"/>
          </a:xfrm>
          <a:prstGeom prst="rect">
            <a:avLst/>
          </a:prstGeom>
          <a:solidFill>
            <a:srgbClr val="004F76"/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87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33D8CF3-F9A3-4483-BD6B-17F6FA672175}"/>
              </a:ext>
            </a:extLst>
          </p:cNvPr>
          <p:cNvSpPr txBox="1">
            <a:spLocks/>
          </p:cNvSpPr>
          <p:nvPr/>
        </p:nvSpPr>
        <p:spPr>
          <a:xfrm>
            <a:off x="1343472" y="2781328"/>
            <a:ext cx="3600000" cy="3600000"/>
          </a:xfrm>
          <a:prstGeom prst="rect">
            <a:avLst/>
          </a:prstGeom>
          <a:solidFill>
            <a:srgbClr val="2C96A8">
              <a:alpha val="80000"/>
            </a:srgbClr>
          </a:solidFill>
          <a:ln w="31750">
            <a:noFill/>
          </a:ln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rgbClr val="50555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r>
              <a:rPr lang="de-DE" sz="2800" dirty="0">
                <a:solidFill>
                  <a:schemeClr val="bg1"/>
                </a:solidFill>
                <a:ea typeface="Roboto" panose="02000000000000000000" pitchFamily="2" charset="0"/>
              </a:rPr>
              <a:t>der Besucher beabsichtigen wieder-zukommen.</a:t>
            </a: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3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3352" y="908720"/>
            <a:ext cx="5760000" cy="5760000"/>
          </a:xfrm>
          <a:prstGeom prst="rect">
            <a:avLst/>
          </a:prstGeom>
          <a:solidFill>
            <a:srgbClr val="00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288000" rIns="576000" bIns="288000" rtlCol="0" anchor="ctr"/>
          <a:lstStyle/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18. – 21.11.2025, Frankfurt / Main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Weltweit größte Messe mit 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Schwerpunkt Additive Manufacturing / industrieller 3D-Druck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864 Aussteller zeigen ihr Angebot     entlang der gesamten Prozesskette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34,404 Fach- und Führungskräfte aller herstellenden Industrien sind Besucher   der </a:t>
            </a:r>
            <a:r>
              <a:rPr lang="de-DE" dirty="0" err="1">
                <a:latin typeface="+mj-lt"/>
                <a:ea typeface="Roboto" panose="02000000000000000000" pitchFamily="2" charset="0"/>
              </a:rPr>
              <a:t>Formnext</a:t>
            </a:r>
            <a:endParaRPr lang="de-DE" dirty="0">
              <a:latin typeface="+mj-lt"/>
              <a:ea typeface="Roboto" panose="02000000000000000000" pitchFamily="2" charset="0"/>
            </a:endParaRP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23352" y="333296"/>
            <a:ext cx="5760000" cy="5760000"/>
          </a:xfrm>
          <a:prstGeom prst="rect">
            <a:avLst/>
          </a:prstGeom>
          <a:solidFill>
            <a:srgbClr val="2C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288000" rIns="576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/>
          </a:p>
          <a:p>
            <a:endParaRPr lang="de-DE" b="1" dirty="0"/>
          </a:p>
          <a:p>
            <a:endParaRPr lang="de-D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Ganzjähriger Partner der Branche: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AM-Inhalte und Events rund um AM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an 365 Tagen im Jahr, formnext.com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Branchen-Hub mit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AM Directory (Anbieterverzeichnis)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Formnext Magazin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AM4U-Newsletter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Newsroom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Formnext.TV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AM Field Guide (Technologie Guide)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AM Jobs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AM-Eventkalender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+mj-lt"/>
                <a:ea typeface="Roboto" panose="02000000000000000000" pitchFamily="2" charset="0"/>
              </a:rPr>
              <a:t>Webinare</a:t>
            </a:r>
            <a:endParaRPr lang="de-DE" sz="1600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+mj-lt"/>
                <a:ea typeface="Roboto" panose="02000000000000000000" pitchFamily="2" charset="0"/>
              </a:rPr>
              <a:t>Whitepaper </a:t>
            </a:r>
            <a:endParaRPr lang="de-DE" sz="1600" dirty="0">
              <a:solidFill>
                <a:srgbClr val="B0003F"/>
              </a:solidFill>
              <a:latin typeface="+mj-lt"/>
              <a:ea typeface="Roboto" panose="02000000000000000000" pitchFamily="2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5360" y="1196752"/>
            <a:ext cx="3672408" cy="720079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2C96A8">
                    <a:alpha val="8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Expo &amp; Convention </a:t>
            </a:r>
          </a:p>
        </p:txBody>
      </p:sp>
      <p:sp>
        <p:nvSpPr>
          <p:cNvPr id="8" name="Rechteck 7"/>
          <p:cNvSpPr/>
          <p:nvPr/>
        </p:nvSpPr>
        <p:spPr>
          <a:xfrm>
            <a:off x="263352" y="-165752"/>
            <a:ext cx="8370025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4000" b="1" kern="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4000" b="1" kern="200" dirty="0">
                <a:solidFill>
                  <a:srgbClr val="001A23"/>
                </a:solidFill>
                <a:latin typeface="+mj-lt"/>
                <a:ea typeface="Roboto" panose="02000000000000000000" pitchFamily="2" charset="0"/>
                <a:cs typeface="+mj-cs"/>
              </a:rPr>
              <a:t>Hub for Additive Manufacturing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22779" y="982059"/>
            <a:ext cx="4661214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003E4C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Industry </a:t>
            </a:r>
            <a:r>
              <a:rPr lang="de-DE" sz="2400" b="1" kern="200" dirty="0" err="1">
                <a:solidFill>
                  <a:srgbClr val="003E4C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Insights</a:t>
            </a:r>
            <a:r>
              <a:rPr lang="de-DE" sz="2400" b="1" kern="200" dirty="0">
                <a:solidFill>
                  <a:srgbClr val="003E4C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 &amp; Events</a:t>
            </a:r>
          </a:p>
        </p:txBody>
      </p:sp>
    </p:spTree>
    <p:extLst>
      <p:ext uri="{BB962C8B-B14F-4D97-AF65-F5344CB8AC3E}">
        <p14:creationId xmlns:p14="http://schemas.microsoft.com/office/powerpoint/2010/main" val="37759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einrot, Farbigkeit, Muster, Magenta enthält.&#10;&#10;Automatisch generierte Beschreibung">
            <a:extLst>
              <a:ext uri="{FF2B5EF4-FFF2-40B4-BE49-F238E27FC236}">
                <a16:creationId xmlns:a16="http://schemas.microsoft.com/office/drawing/2014/main" id="{44823091-6C66-4E49-989D-318E822BE5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264" y="4748485"/>
            <a:ext cx="2144194" cy="2109515"/>
          </a:xfrm>
          <a:prstGeom prst="rect">
            <a:avLst/>
          </a:prstGeom>
        </p:spPr>
      </p:pic>
      <p:pic>
        <p:nvPicPr>
          <p:cNvPr id="4" name="Grafik 3" descr="Ein Bild, das Kleidung, Person, Schuhwerk, Mann enthält.&#10;&#10;Automatisch generierte Beschreibung">
            <a:extLst>
              <a:ext uri="{FF2B5EF4-FFF2-40B4-BE49-F238E27FC236}">
                <a16:creationId xmlns:a16="http://schemas.microsoft.com/office/drawing/2014/main" id="{F52D3ACF-951C-40AD-B2B8-A18A7688E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6440" y="-7949"/>
            <a:ext cx="2146380" cy="2160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28048" y="1556792"/>
            <a:ext cx="3876310" cy="3876310"/>
          </a:xfrm>
          <a:solidFill>
            <a:srgbClr val="003E4C"/>
          </a:solidFill>
          <a:ln>
            <a:noFill/>
          </a:ln>
        </p:spPr>
        <p:txBody>
          <a:bodyPr/>
          <a:lstStyle/>
          <a:p>
            <a:r>
              <a:rPr lang="de-DE" sz="6000" dirty="0">
                <a:solidFill>
                  <a:schemeClr val="bg1"/>
                </a:solidFill>
                <a:ea typeface="Roboto" panose="02000000000000000000" pitchFamily="2" charset="0"/>
              </a:rPr>
              <a:t>Fragen?</a:t>
            </a:r>
            <a:br>
              <a:rPr lang="de-DE" sz="6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  <a:t>Kontaktieren </a:t>
            </a:r>
            <a:b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  <a:t>Sie uns gerne:</a:t>
            </a: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000" dirty="0">
                <a:solidFill>
                  <a:schemeClr val="bg1"/>
                </a:solidFill>
                <a:ea typeface="Roboto" panose="02000000000000000000" pitchFamily="2" charset="0"/>
              </a:rPr>
              <a:t>Annabell Grasse</a:t>
            </a:r>
            <a:br>
              <a:rPr lang="de-DE" sz="17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annabell.grasse@mesago.com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+49 711 61946 141</a:t>
            </a:r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fik 19" descr="Ein Bild, das Im Haus, Wand, Waschbecken, Haushaltsgerät enthält.&#10;&#10;Automatisch generierte Beschreibung">
            <a:extLst>
              <a:ext uri="{FF2B5EF4-FFF2-40B4-BE49-F238E27FC236}">
                <a16:creationId xmlns:a16="http://schemas.microsoft.com/office/drawing/2014/main" id="{C1EE3E8C-2F15-42A9-8E51-B56139DAA6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4"/>
          <a:stretch/>
        </p:blipFill>
        <p:spPr>
          <a:xfrm>
            <a:off x="10030719" y="4705950"/>
            <a:ext cx="2172101" cy="2157594"/>
          </a:xfrm>
          <a:prstGeom prst="rect">
            <a:avLst/>
          </a:prstGeom>
        </p:spPr>
      </p:pic>
      <p:pic>
        <p:nvPicPr>
          <p:cNvPr id="22" name="Grafik 21" descr="Ein Bild, das Kleidung, Mann, Person, Frau enthält.&#10;&#10;Automatisch generierte Beschreibung">
            <a:extLst>
              <a:ext uri="{FF2B5EF4-FFF2-40B4-BE49-F238E27FC236}">
                <a16:creationId xmlns:a16="http://schemas.microsoft.com/office/drawing/2014/main" id="{1BE23F75-3C9E-4C7D-B95B-BD2BE734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194" y="2124507"/>
            <a:ext cx="2519121" cy="2623978"/>
          </a:xfrm>
          <a:prstGeom prst="rect">
            <a:avLst/>
          </a:prstGeom>
        </p:spPr>
      </p:pic>
      <p:pic>
        <p:nvPicPr>
          <p:cNvPr id="32" name="Grafik 31" descr="Ein Bild, das Box, Karton, Im Haus, Wand enthält.&#10;&#10;Automatisch generierte Beschreibung">
            <a:extLst>
              <a:ext uri="{FF2B5EF4-FFF2-40B4-BE49-F238E27FC236}">
                <a16:creationId xmlns:a16="http://schemas.microsoft.com/office/drawing/2014/main" id="{D7FABC45-CE3F-47E1-87B3-A5CEB2BD89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54" y="-35493"/>
            <a:ext cx="2148248" cy="2160000"/>
          </a:xfrm>
          <a:prstGeom prst="rect">
            <a:avLst/>
          </a:prstGeom>
        </p:spPr>
      </p:pic>
      <p:pic>
        <p:nvPicPr>
          <p:cNvPr id="21" name="Grafik 20" descr="Ein Bild, das Modeaccessoire, Halskette, Schmuck enthält.&#10;&#10;Automatisch generierte Beschreibung">
            <a:extLst>
              <a:ext uri="{FF2B5EF4-FFF2-40B4-BE49-F238E27FC236}">
                <a16:creationId xmlns:a16="http://schemas.microsoft.com/office/drawing/2014/main" id="{FE75C367-F0B8-467C-B395-881D986B51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264" y="-1281"/>
            <a:ext cx="2172101" cy="2125788"/>
          </a:xfrm>
          <a:prstGeom prst="rect">
            <a:avLst/>
          </a:prstGeom>
        </p:spPr>
      </p:pic>
      <p:pic>
        <p:nvPicPr>
          <p:cNvPr id="3" name="Grafik 2" descr="Ein Bild, das Kleidung, Person, Mann, Computer enthält.&#10;&#10;Automatisch generierte Beschreibung">
            <a:extLst>
              <a:ext uri="{FF2B5EF4-FFF2-40B4-BE49-F238E27FC236}">
                <a16:creationId xmlns:a16="http://schemas.microsoft.com/office/drawing/2014/main" id="{D701B3FC-E42A-4966-845E-E38D7A7DD8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7" y="4733494"/>
            <a:ext cx="2172101" cy="21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3CBED9-0061-48CC-BDDD-92C9CE163926}"/>
              </a:ext>
            </a:extLst>
          </p:cNvPr>
          <p:cNvSpPr txBox="1">
            <a:spLocks/>
          </p:cNvSpPr>
          <p:nvPr/>
        </p:nvSpPr>
        <p:spPr>
          <a:xfrm>
            <a:off x="-3220" y="0"/>
            <a:ext cx="12195219" cy="6858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11" name="Grafik 10" descr="Ein Bild, das Kleidung, Person, Schuhwerk, Mann enthält.&#10;&#10;Automatisch generierte Beschreibung">
            <a:extLst>
              <a:ext uri="{FF2B5EF4-FFF2-40B4-BE49-F238E27FC236}">
                <a16:creationId xmlns:a16="http://schemas.microsoft.com/office/drawing/2014/main" id="{AED9E281-D416-4099-839E-7C3E3D453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28" y="529542"/>
            <a:ext cx="10297143" cy="5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1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F1D90A-504D-4E46-925A-9CA8A633E0B2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Entwicklung der </a:t>
            </a:r>
            <a:r>
              <a:rPr lang="de-DE" sz="2600" dirty="0" err="1">
                <a:ea typeface="Roboto" panose="02000000000000000000" pitchFamily="2" charset="0"/>
              </a:rPr>
              <a:t>Formnext</a:t>
            </a:r>
            <a:br>
              <a:rPr lang="en-GB" sz="2600" dirty="0"/>
            </a:br>
            <a:endParaRPr lang="en-GB" sz="2600" b="0" dirty="0"/>
          </a:p>
        </p:txBody>
      </p:sp>
      <p:pic>
        <p:nvPicPr>
          <p:cNvPr id="3" name="Grafik 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DC5335DE-A05A-4380-9ED6-9A465E80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720" y="1021519"/>
            <a:ext cx="8856280" cy="583648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7B30E4-A2C8-435F-B2B4-A01953B63FB7}"/>
              </a:ext>
            </a:extLst>
          </p:cNvPr>
          <p:cNvSpPr txBox="1">
            <a:spLocks/>
          </p:cNvSpPr>
          <p:nvPr/>
        </p:nvSpPr>
        <p:spPr>
          <a:xfrm>
            <a:off x="11280576" y="5710944"/>
            <a:ext cx="911424" cy="360040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E6EB03-A442-40A9-AF1D-5B6D6BFA1E21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46338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b="1" kern="200" dirty="0">
                <a:latin typeface="+mj-lt"/>
                <a:ea typeface="Roboto" panose="02000000000000000000" pitchFamily="2" charset="0"/>
                <a:cs typeface="+mj-cs"/>
              </a:rPr>
              <a:t>Stellenwert</a:t>
            </a:r>
          </a:p>
          <a:p>
            <a:r>
              <a:rPr lang="de-DE" sz="2600" dirty="0">
                <a:ea typeface="Roboto" panose="02000000000000000000" pitchFamily="2" charset="0"/>
              </a:rPr>
              <a:t>der </a:t>
            </a:r>
            <a:r>
              <a:rPr lang="de-DE" sz="2600" dirty="0" err="1">
                <a:ea typeface="Roboto" panose="02000000000000000000" pitchFamily="2" charset="0"/>
              </a:rPr>
              <a:t>Formnext</a:t>
            </a:r>
            <a:r>
              <a:rPr lang="de-DE" sz="2600" b="1" kern="200" dirty="0">
                <a:latin typeface="+mj-lt"/>
                <a:ea typeface="Roboto" panose="02000000000000000000" pitchFamily="2" charset="0"/>
                <a:cs typeface="+mj-cs"/>
              </a:rPr>
              <a:t> international</a:t>
            </a:r>
            <a:endParaRPr lang="en-GB" sz="26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8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Ausstellerbefragung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F31C081C-37DE-43DD-B090-284296559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6"/>
          <a:stretch/>
        </p:blipFill>
        <p:spPr>
          <a:xfrm>
            <a:off x="21279" y="1628800"/>
            <a:ext cx="8969555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8FD3809-42A2-40BD-8966-386E9874E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2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88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Aussteller sind mit ihrer Teilnahme an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Formnext zufrieden bis außerordentlich zufrieden.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Ausstellerbefragung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55667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016BBF0-5D1D-417C-A3AA-F46F8B161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48681" y="-27384"/>
            <a:ext cx="12240681" cy="688538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78132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</a:t>
            </a: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Besucher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sind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mit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ihrem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Besuch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</a:t>
            </a: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Formnext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ea typeface="Roboto" panose="02000000000000000000" pitchFamily="2" charset="0"/>
              </a:rPr>
              <a:t>zufrieden</a:t>
            </a: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 bis außerordentlich zufrieden.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6547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5BE77CD-906A-4F9A-9B45-1EB3C220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5F85F08-C523-4728-ABA1-8CD6D4637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2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38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    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48FC47B-3C4B-46B3-B287-4161BE5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600" dirty="0">
                <a:solidFill>
                  <a:schemeClr val="bg1"/>
                </a:solidFill>
                <a:ea typeface="Roboto" panose="02000000000000000000" pitchFamily="2" charset="0"/>
              </a:rPr>
              <a:t>der Fach-besucher sind nur über die </a:t>
            </a:r>
            <a:r>
              <a:rPr lang="de-DE" sz="2600" dirty="0" err="1">
                <a:solidFill>
                  <a:schemeClr val="bg1"/>
                </a:solidFill>
                <a:ea typeface="Roboto" panose="02000000000000000000" pitchFamily="2" charset="0"/>
              </a:rPr>
              <a:t>Formnext</a:t>
            </a:r>
            <a:r>
              <a:rPr lang="de-DE" sz="26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zu</a:t>
            </a:r>
            <a:r>
              <a:rPr lang="de-DE" sz="2600" dirty="0">
                <a:solidFill>
                  <a:schemeClr val="bg1"/>
                </a:solidFill>
                <a:ea typeface="Roboto" panose="02000000000000000000" pitchFamily="2" charset="0"/>
              </a:rPr>
              <a:t> erreichen. Sie besuchen keine weiteren Messen.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AE424ED-80BE-4992-92A8-A8E48B82016A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r>
              <a:rPr lang="de-DE" sz="1200" b="0" dirty="0" err="1">
                <a:solidFill>
                  <a:schemeClr val="tx1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80889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CDC95-11B2-4E83-8036-19BB3784D875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Herkunft der Besucher – nach Ländern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4035D6E-A04C-43BB-8634-8A6663946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993" y="1340768"/>
            <a:ext cx="9032613" cy="5400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D30A8FE-CEDE-4F4B-9AF5-3B4E45519A9F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9375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6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Herkunft der Besucher – Top 12 Länder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AA3E1F-0D84-4C92-9F3B-FCECA3195E88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</a:t>
            </a:r>
            <a:r>
              <a:rPr lang="de-DE" sz="1200" b="0" dirty="0" err="1">
                <a:solidFill>
                  <a:srgbClr val="003E4C"/>
                </a:solidFill>
                <a:ea typeface="Roboto" panose="02000000000000000000" pitchFamily="2" charset="0"/>
              </a:rPr>
              <a:t>Formnext</a:t>
            </a:r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 2024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115153-C363-45B3-8CF6-8A39D545A3E3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Kreis, Schrift enthält.&#10;&#10;Automatisch generierte Beschreibung">
            <a:extLst>
              <a:ext uri="{FF2B5EF4-FFF2-40B4-BE49-F238E27FC236}">
                <a16:creationId xmlns:a16="http://schemas.microsoft.com/office/drawing/2014/main" id="{08F82DE0-864D-4F52-A4E1-3E171B7FA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986" y="1021518"/>
            <a:ext cx="6804628" cy="57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8395"/>
      </p:ext>
    </p:extLst>
  </p:cSld>
  <p:clrMapOvr>
    <a:masterClrMapping/>
  </p:clrMapOvr>
</p:sld>
</file>

<file path=ppt/theme/theme1.xml><?xml version="1.0" encoding="utf-8"?>
<a:theme xmlns:a="http://schemas.openxmlformats.org/drawingml/2006/main" name="Mesago Messe 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5000"/>
          </a:lnSpc>
          <a:defRPr sz="2200" dirty="0"/>
        </a:defPPr>
      </a:lstStyle>
    </a:txDef>
  </a:objectDefaults>
  <a:extraClrSchemeLst>
    <a:extraClrScheme>
      <a:clrScheme name="Mesago Colors">
        <a:dk1>
          <a:srgbClr val="000000"/>
        </a:dk1>
        <a:lt1>
          <a:srgbClr val="FFFFFF"/>
        </a:lt1>
        <a:dk2>
          <a:srgbClr val="50555F"/>
        </a:dk2>
        <a:lt2>
          <a:srgbClr val="8D8F95"/>
        </a:lt2>
        <a:accent1>
          <a:srgbClr val="B0003F"/>
        </a:accent1>
        <a:accent2>
          <a:srgbClr val="8D8F95"/>
        </a:accent2>
        <a:accent3>
          <a:srgbClr val="50555F"/>
        </a:accent3>
        <a:accent4>
          <a:srgbClr val="C4406F"/>
        </a:accent4>
        <a:accent5>
          <a:srgbClr val="AAABB0"/>
        </a:accent5>
        <a:accent6>
          <a:srgbClr val="7C8087"/>
        </a:accent6>
        <a:hlink>
          <a:srgbClr val="005CA9"/>
        </a:hlink>
        <a:folHlink>
          <a:srgbClr val="962A86"/>
        </a:folHlink>
      </a:clrScheme>
    </a:extraClrScheme>
  </a:extraClrSchemeLst>
  <a:custClrLst>
    <a:custClr name="Mesago Red 100">
      <a:srgbClr val="B0003F"/>
    </a:custClr>
    <a:custClr name="Mesago Grey 100">
      <a:srgbClr val="8D8F95"/>
    </a:custClr>
    <a:custClr name="Mesago Cool Grey 100">
      <a:srgbClr val="50555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75">
      <a:srgbClr val="C4406F"/>
    </a:custClr>
    <a:custClr name="Mesago Grey 75">
      <a:srgbClr val="AAABB0"/>
    </a:custClr>
    <a:custClr name="Mesago Cool Grey 75">
      <a:srgbClr val="7C808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50">
      <a:srgbClr val="D8809F"/>
    </a:custClr>
    <a:custClr name="Mesago Grey 50">
      <a:srgbClr val="C6C7CA"/>
    </a:custClr>
    <a:custClr name="Mesago Cool Grey 50">
      <a:srgbClr val="A8AAA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25">
      <a:srgbClr val="EBBFCF"/>
    </a:custClr>
    <a:custClr name="Mesago Grey 25">
      <a:srgbClr val="E3E3E5"/>
    </a:custClr>
    <a:custClr name="Mesago Cool Grey 25">
      <a:srgbClr val="D3D5D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Product Mesago Master 2021 - 002.potx" id="{D2F56E2F-83C1-499B-809E-676D3CCF9238}" vid="{41CD11DE-0E56-4A05-B047-5B7A2464A547}"/>
    </a:ext>
  </a:extLst>
</a:theme>
</file>

<file path=ppt/theme/theme2.xml><?xml version="1.0" encoding="utf-8"?>
<a:theme xmlns:a="http://schemas.openxmlformats.org/drawingml/2006/main" name="2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137C3173-1C0C-3143-96CD-7D310FAAA12B}"/>
    </a:ext>
  </a:extLst>
</a:theme>
</file>

<file path=ppt/theme/theme5.xml><?xml version="1.0" encoding="utf-8"?>
<a:theme xmlns:a="http://schemas.openxmlformats.org/drawingml/2006/main" name="6_Inhaltsseitenmaster">
  <a:themeElements>
    <a:clrScheme name="Benutzerdefiniert 8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B9D2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B9D2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Template_PPT_master_Mesago_P</Template>
  <TotalTime>0</TotalTime>
  <Words>1234</Words>
  <Application>Microsoft Office PowerPoint</Application>
  <PresentationFormat>Breitbild</PresentationFormat>
  <Paragraphs>448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Roboto-Light</vt:lpstr>
      <vt:lpstr>Times New Roman</vt:lpstr>
      <vt:lpstr>Wingdings</vt:lpstr>
      <vt:lpstr>Mesago Messe Frankfurt</vt:lpstr>
      <vt:lpstr>2_Benutzerdefiniertes Design</vt:lpstr>
      <vt:lpstr>1_Benutzerdefiniertes Design</vt:lpstr>
      <vt:lpstr>Benutzerdefiniertes Design</vt:lpstr>
      <vt:lpstr>6_Inhaltsseitenmaster</vt:lpstr>
      <vt:lpstr> Management Summary  Zahlen, Daten, Fakten zur Formnext  </vt:lpstr>
      <vt:lpstr>PowerPoint-Präsentation</vt:lpstr>
      <vt:lpstr>PowerPoint-Präsentation</vt:lpstr>
      <vt:lpstr>PowerPoint-Präsentation</vt:lpstr>
      <vt:lpstr>der Aussteller sind mit ihrer Teilnahme an  der Formnext zufrieden bis außerordentlich zufrieden.  </vt:lpstr>
      <vt:lpstr>der Besucher  sind mit  ihrem Besuch  der Formnext zufrieden bis außerordentlich zufrieden.  </vt:lpstr>
      <vt:lpstr>der Fach-besucher sind nur über die Formnext zu erreichen. Sie besuchen keine weiteren Messen. </vt:lpstr>
      <vt:lpstr>PowerPoint-Präsentation</vt:lpstr>
      <vt:lpstr>PowerPoint-Präsentation</vt:lpstr>
      <vt:lpstr>PowerPoint-Präsentation</vt:lpstr>
      <vt:lpstr>der Aussteller  sind mit  dem Erreichen  der Besucher-zielgruppe  zufrieden bis außerordentlich zufrieden.  </vt:lpstr>
      <vt:lpstr>der Besucher sind mit der Erreichung der Messe-besuchsziele zufrieden bis außerordentlich zufrieden. </vt:lpstr>
      <vt:lpstr>PowerPoint-Präsentation</vt:lpstr>
      <vt:lpstr>der Besucher  stufen den Nutzen ihres Besuchs der Formnext für ihre berufliche bzw. geschäftliche Tätigkeit als hoch bis außerordentlich hoch ein.  </vt:lpstr>
      <vt:lpstr>PowerPoint-Präsentation</vt:lpstr>
      <vt:lpstr> der Besucher sind Entscheider. </vt:lpstr>
      <vt:lpstr>PowerPoint-Präsentation</vt:lpstr>
      <vt:lpstr>der Besucher tendieren stark  bis außerordentlich stark dazu, Geschäftsfreunden oder Arbeitskollegen den Besuch der Formnext zu empfehlen.  </vt:lpstr>
      <vt:lpstr>PowerPoint-Präsentation</vt:lpstr>
      <vt:lpstr>Fragen? Kontaktieren  Sie uns gerne:  Annabell Grasse annabell.grasse@mesago.com +49 711 61946 141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2023-02-10T12:33:12Z</dcterms:created>
  <dcterms:modified xsi:type="dcterms:W3CDTF">2025-02-13T10:31:46Z</dcterms:modified>
  <cp:version/>
</cp:coreProperties>
</file>