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147376762" r:id="rId3"/>
    <p:sldId id="2147376763" r:id="rId4"/>
    <p:sldId id="2147376764" r:id="rId5"/>
    <p:sldId id="2147376767" r:id="rId6"/>
    <p:sldId id="257" r:id="rId7"/>
    <p:sldId id="21473767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D00"/>
    <a:srgbClr val="A7AD38"/>
    <a:srgbClr val="D3D69D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846C3-41F3-4667-A7A4-A10D10FFA2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E97F2-3F6A-48B7-ABFD-C888998B97B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4E145-D4F3-884A-BDF6-D66BDCA3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6"/>
          <a:stretch/>
        </p:blipFill>
        <p:spPr>
          <a:xfrm>
            <a:off x="0" y="2776571"/>
            <a:ext cx="12192000" cy="4081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6571F-8DD0-4803-936B-EE45185A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9" y="3098800"/>
            <a:ext cx="5000171" cy="1465943"/>
          </a:xfrm>
        </p:spPr>
        <p:txBody>
          <a:bodyPr anchor="t"/>
          <a:lstStyle>
            <a:lvl1pPr algn="l">
              <a:lnSpc>
                <a:spcPts val="49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21AD7-6EC0-6CBB-BEE0-A763AFE93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981" y="1055740"/>
            <a:ext cx="39433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1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4E145-D4F3-884A-BDF6-D66BDCA35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5"/>
          <a:stretch/>
        </p:blipFill>
        <p:spPr>
          <a:xfrm>
            <a:off x="1" y="3735091"/>
            <a:ext cx="12191998" cy="3122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6571F-8DD0-4803-936B-EE45185A73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486" y="2902014"/>
            <a:ext cx="5000171" cy="718457"/>
          </a:xfrm>
        </p:spPr>
        <p:txBody>
          <a:bodyPr anchor="t"/>
          <a:lstStyle>
            <a:lvl1pPr algn="l">
              <a:lnSpc>
                <a:spcPts val="49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F5D5C-EB39-1D89-7112-98ABF4B11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223" y="2144096"/>
            <a:ext cx="39433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5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4078-45EC-4B9D-BC70-856E8A5B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AE3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BC32-453F-4EE5-9BE1-A5810D31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14" y="1825625"/>
            <a:ext cx="10515600" cy="3730517"/>
          </a:xfrm>
        </p:spPr>
        <p:txBody>
          <a:bodyPr/>
          <a:lstStyle>
            <a:lvl1pPr>
              <a:defRPr>
                <a:solidFill>
                  <a:srgbClr val="093B5E"/>
                </a:solidFill>
              </a:defRPr>
            </a:lvl1pPr>
            <a:lvl2pPr>
              <a:defRPr>
                <a:solidFill>
                  <a:srgbClr val="093B5E"/>
                </a:solidFill>
              </a:defRPr>
            </a:lvl2pPr>
            <a:lvl3pPr>
              <a:defRPr>
                <a:solidFill>
                  <a:srgbClr val="093B5E"/>
                </a:solidFill>
              </a:defRPr>
            </a:lvl3pPr>
            <a:lvl4pPr>
              <a:defRPr>
                <a:solidFill>
                  <a:srgbClr val="093B5E"/>
                </a:solidFill>
              </a:defRPr>
            </a:lvl4pPr>
            <a:lvl5pPr>
              <a:defRPr>
                <a:solidFill>
                  <a:srgbClr val="093B5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AAD6-C406-FFFD-9444-C85D4C70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EF9D3-981B-C173-148A-258C67727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2538D-5F58-C951-C222-088A4BD8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AE10-CCB1-403E-9F02-34FF3FF40D8E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1B18-4C9B-A966-EF57-C8FE5122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8E4EE-3147-02BE-8DD1-2930640D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9018-7C6A-4559-A723-4ED57379CA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C3F2A11B-3A88-3846-B0C2-D44E71D323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3" t="85164"/>
          <a:stretch/>
        </p:blipFill>
        <p:spPr>
          <a:xfrm>
            <a:off x="4632070" y="5840146"/>
            <a:ext cx="7559930" cy="10172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B9422-BAF1-4502-8812-8F02584D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1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9F671-FC20-4A0A-A101-A6AEA8271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1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8519FA-688C-0C02-A0B4-56E218C7705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0775" y="5671518"/>
            <a:ext cx="2193817" cy="8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spc="-150" dirty="0">
          <a:solidFill>
            <a:srgbClr val="A9AE3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dirty="0">
          <a:solidFill>
            <a:srgbClr val="093B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93B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93B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93B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93B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ipapp.wipster.io/review/CZjLSQBy3G98fCX05xuHk0o-mkhf7SHmcMoF5nYzvhM2lTyzRQ#media=8480788&amp;t=99.52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585B-527E-6599-0A14-5DBB70DC4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Fashion Life Cycle Analysis</a:t>
            </a:r>
            <a:br>
              <a:rPr lang="en-US" dirty="0"/>
            </a:br>
            <a:r>
              <a:rPr lang="en-US" sz="3100"/>
              <a:t>Quantify Stratasys Sustainable </a:t>
            </a:r>
            <a:r>
              <a:rPr lang="en-US" sz="3100" dirty="0"/>
              <a:t>Value </a:t>
            </a:r>
            <a:r>
              <a:rPr lang="en-US" sz="3100"/>
              <a:t>for Customers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31901-1F79-EFF9-E469-DA42B8FE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04" y="0"/>
            <a:ext cx="532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65283C-0799-3087-F5BD-55DC73F3F589}"/>
              </a:ext>
            </a:extLst>
          </p:cNvPr>
          <p:cNvSpPr/>
          <p:nvPr/>
        </p:nvSpPr>
        <p:spPr>
          <a:xfrm>
            <a:off x="0" y="1690688"/>
            <a:ext cx="12192000" cy="378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I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DAD791-8EB7-811E-E454-4294E1F5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Stratasys is Committed to Mindful Manufacturing™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highlight>
                  <a:srgbClr val="A5CD00"/>
                </a:highlight>
              </a:rPr>
              <a:t>We embed ESG practices across our portfolio to promote evidence- based sustainability practices </a:t>
            </a:r>
            <a:endParaRPr lang="en-US" dirty="0">
              <a:solidFill>
                <a:schemeClr val="tx1"/>
              </a:solidFill>
              <a:highlight>
                <a:srgbClr val="A5CD00"/>
              </a:highlight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DB5971D-8072-F8CE-1BE2-66594734E240}"/>
              </a:ext>
            </a:extLst>
          </p:cNvPr>
          <p:cNvSpPr txBox="1">
            <a:spLocks/>
          </p:cNvSpPr>
          <p:nvPr/>
        </p:nvSpPr>
        <p:spPr>
          <a:xfrm>
            <a:off x="3010392" y="2336383"/>
            <a:ext cx="4453832" cy="11763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00662D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Life Cycle Inventory Assessment: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700" b="1" dirty="0">
                <a:solidFill>
                  <a:srgbClr val="00AE4F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Comparative Analysis of 3D Material Jetting and Traditional Methods for Designer Applique Component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F851237-F627-3D3F-5D0B-7C02FB36F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42" y="2333400"/>
            <a:ext cx="1044390" cy="9399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BA101F-F5C1-63BD-8D29-7BC8AF0D8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33" y="3570249"/>
            <a:ext cx="3037621" cy="947857"/>
          </a:xfrm>
          <a:prstGeom prst="rect">
            <a:avLst/>
          </a:prstGeom>
        </p:spPr>
      </p:pic>
      <p:pic>
        <p:nvPicPr>
          <p:cNvPr id="31" name="Picture 30" descr="DYLOAN Bond Factory - Pattern Group - Apparel &amp; Fashion - Overview,  Competitors, and Employees | Apollo.io">
            <a:extLst>
              <a:ext uri="{FF2B5EF4-FFF2-40B4-BE49-F238E27FC236}">
                <a16:creationId xmlns:a16="http://schemas.microsoft.com/office/drawing/2014/main" id="{5C34C95F-0247-1265-F1AC-0FDFD2896F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b="34000"/>
          <a:stretch/>
        </p:blipFill>
        <p:spPr bwMode="auto">
          <a:xfrm>
            <a:off x="5337253" y="4168324"/>
            <a:ext cx="775059" cy="25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omepage | Pattern Group">
            <a:extLst>
              <a:ext uri="{FF2B5EF4-FFF2-40B4-BE49-F238E27FC236}">
                <a16:creationId xmlns:a16="http://schemas.microsoft.com/office/drawing/2014/main" id="{E2ED250B-84AA-2E67-371E-8EC251D1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53" y="3763184"/>
            <a:ext cx="1304818" cy="4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308CCF8-5DAA-4E93-EF6D-9A22D69D6F20}"/>
              </a:ext>
            </a:extLst>
          </p:cNvPr>
          <p:cNvSpPr txBox="1"/>
          <p:nvPr/>
        </p:nvSpPr>
        <p:spPr>
          <a:xfrm>
            <a:off x="5169554" y="3546727"/>
            <a:ext cx="242824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Customer Use Case &amp; Partnership: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536409-D25B-6F9A-A404-3263E4021EC3}"/>
              </a:ext>
            </a:extLst>
          </p:cNvPr>
          <p:cNvSpPr txBox="1"/>
          <p:nvPr/>
        </p:nvSpPr>
        <p:spPr>
          <a:xfrm>
            <a:off x="3650743" y="3546727"/>
            <a:ext cx="1072597" cy="20005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Peer Reviewed by: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DC7AD0-1309-2F0F-818C-6CC34799C5E5}"/>
              </a:ext>
            </a:extLst>
          </p:cNvPr>
          <p:cNvSpPr txBox="1"/>
          <p:nvPr/>
        </p:nvSpPr>
        <p:spPr>
          <a:xfrm>
            <a:off x="2139114" y="3546727"/>
            <a:ext cx="1367679" cy="20005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Analysis Performed by: </a:t>
            </a:r>
          </a:p>
        </p:txBody>
      </p:sp>
      <p:pic>
        <p:nvPicPr>
          <p:cNvPr id="5" name="Picture 4" descr="A close-up of a green and black object&#10;&#10;Description automatically generated">
            <a:extLst>
              <a:ext uri="{FF2B5EF4-FFF2-40B4-BE49-F238E27FC236}">
                <a16:creationId xmlns:a16="http://schemas.microsoft.com/office/drawing/2014/main" id="{D7D00402-AC18-84E8-3868-28400E893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4" y="1730516"/>
            <a:ext cx="4052479" cy="1736777"/>
          </a:xfrm>
          <a:prstGeom prst="rect">
            <a:avLst/>
          </a:prstGeom>
        </p:spPr>
      </p:pic>
      <p:pic>
        <p:nvPicPr>
          <p:cNvPr id="2" name="Picture 1" descr="A pair of white sneakers&#10;&#10;Description automatically generated with low confidence">
            <a:extLst>
              <a:ext uri="{FF2B5EF4-FFF2-40B4-BE49-F238E27FC236}">
                <a16:creationId xmlns:a16="http://schemas.microsoft.com/office/drawing/2014/main" id="{793016BF-87A4-96D1-51DF-82A99B3BB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9529" r="831" b="16244"/>
          <a:stretch/>
        </p:blipFill>
        <p:spPr>
          <a:xfrm>
            <a:off x="8878907" y="3646754"/>
            <a:ext cx="2347957" cy="1620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2D584-EC4B-4640-020E-C54B67B82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0392" y="5776457"/>
            <a:ext cx="2610626" cy="932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67D10-D78D-A3C3-AC76-606F0C0BDB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686" y="5761916"/>
            <a:ext cx="2615184" cy="9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E5B3-0B1E-60A7-2A5A-F6B777AE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Case Study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6631F2-3E08-D8F7-3C0D-8BF2E56F97E0}"/>
              </a:ext>
            </a:extLst>
          </p:cNvPr>
          <p:cNvCxnSpPr>
            <a:cxnSpLocks/>
          </p:cNvCxnSpPr>
          <p:nvPr/>
        </p:nvCxnSpPr>
        <p:spPr>
          <a:xfrm>
            <a:off x="4151241" y="1817216"/>
            <a:ext cx="0" cy="3872957"/>
          </a:xfrm>
          <a:prstGeom prst="line">
            <a:avLst/>
          </a:prstGeom>
          <a:ln>
            <a:solidFill>
              <a:srgbClr val="9FA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150C6-CD0A-B61A-2A23-33049BD96E35}"/>
              </a:ext>
            </a:extLst>
          </p:cNvPr>
          <p:cNvCxnSpPr>
            <a:cxnSpLocks/>
          </p:cNvCxnSpPr>
          <p:nvPr/>
        </p:nvCxnSpPr>
        <p:spPr>
          <a:xfrm>
            <a:off x="7906567" y="1817216"/>
            <a:ext cx="0" cy="3872957"/>
          </a:xfrm>
          <a:prstGeom prst="line">
            <a:avLst/>
          </a:prstGeom>
          <a:ln>
            <a:solidFill>
              <a:srgbClr val="9FA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971632-55B0-3D6A-D9B1-F4E43C78D9DD}"/>
              </a:ext>
            </a:extLst>
          </p:cNvPr>
          <p:cNvSpPr txBox="1"/>
          <p:nvPr/>
        </p:nvSpPr>
        <p:spPr>
          <a:xfrm>
            <a:off x="533241" y="1817216"/>
            <a:ext cx="34442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pc="-80" dirty="0">
                <a:solidFill>
                  <a:srgbClr val="0C3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Cradle-to-Gate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71AD64-001F-DCE1-B78D-7971AF6DC2B3}"/>
              </a:ext>
            </a:extLst>
          </p:cNvPr>
          <p:cNvSpPr txBox="1"/>
          <p:nvPr/>
        </p:nvSpPr>
        <p:spPr>
          <a:xfrm>
            <a:off x="4302412" y="1817216"/>
            <a:ext cx="34442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pc="-80" dirty="0">
                <a:solidFill>
                  <a:srgbClr val="0C3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Practice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84360-6C79-D0A2-B89A-307506E32493}"/>
              </a:ext>
            </a:extLst>
          </p:cNvPr>
          <p:cNvSpPr txBox="1"/>
          <p:nvPr/>
        </p:nvSpPr>
        <p:spPr>
          <a:xfrm>
            <a:off x="8102385" y="1817216"/>
            <a:ext cx="34442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pc="-80" dirty="0">
                <a:solidFill>
                  <a:srgbClr val="0C3C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Data-driven, evidence-based value</a:t>
            </a:r>
          </a:p>
        </p:txBody>
      </p:sp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35405C73-1DFB-B890-F8AC-44C4210D2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1" y="2474400"/>
            <a:ext cx="3466320" cy="2868534"/>
          </a:xfrm>
          <a:prstGeom prst="rect">
            <a:avLst/>
          </a:prstGeom>
        </p:spPr>
      </p:pic>
      <p:pic>
        <p:nvPicPr>
          <p:cNvPr id="31" name="Picture 30" descr="A screen shot of a document&#10;&#10;Description automatically generated">
            <a:extLst>
              <a:ext uri="{FF2B5EF4-FFF2-40B4-BE49-F238E27FC236}">
                <a16:creationId xmlns:a16="http://schemas.microsoft.com/office/drawing/2014/main" id="{E1FEE59F-2C22-9B65-F8F4-E181F1765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85" y="2590075"/>
            <a:ext cx="3444240" cy="2907686"/>
          </a:xfrm>
          <a:prstGeom prst="rect">
            <a:avLst/>
          </a:prstGeom>
        </p:spPr>
      </p:pic>
      <p:pic>
        <p:nvPicPr>
          <p:cNvPr id="33" name="Picture 32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8A2843A-4B83-A2AE-AC4E-28F3BF7F6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81" y="2590075"/>
            <a:ext cx="3349825" cy="26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988C-A276-71A1-F882-54A1CFC6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Comparative Practice Proves Value for Customer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D37B-D5B9-C7D1-EACE-3581BB34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14" y="1825625"/>
            <a:ext cx="559888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Traditional Manufacturing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DB862-7360-6053-1D83-4A3FC52BB74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598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Additive Manufacturing</a:t>
            </a:r>
          </a:p>
        </p:txBody>
      </p:sp>
      <p:pic>
        <p:nvPicPr>
          <p:cNvPr id="6" name="Picture 5" descr="A screenshot of a computer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A2DD76DE-9D19-2FB4-8039-19EDFE0C2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1" y="2143771"/>
            <a:ext cx="5257192" cy="3451118"/>
          </a:xfrm>
          <a:prstGeom prst="rect">
            <a:avLst/>
          </a:prstGeom>
        </p:spPr>
      </p:pic>
      <p:pic>
        <p:nvPicPr>
          <p:cNvPr id="8" name="Picture 7" descr="A diagram of a manufacturing process&#10;&#10;Description automatically generated">
            <a:extLst>
              <a:ext uri="{FF2B5EF4-FFF2-40B4-BE49-F238E27FC236}">
                <a16:creationId xmlns:a16="http://schemas.microsoft.com/office/drawing/2014/main" id="{F71E2763-D610-BB8E-CADA-8EFD9DB03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63" y="2572381"/>
            <a:ext cx="5687165" cy="17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988C-A276-71A1-F882-54A1CFC6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Comparative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2D37B-D5B9-C7D1-EACE-3581BB348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14" y="1825625"/>
            <a:ext cx="159596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Traditional Manufacturing Methods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DB862-7360-6053-1D83-4A3FC52BB749}"/>
              </a:ext>
            </a:extLst>
          </p:cNvPr>
          <p:cNvSpPr txBox="1">
            <a:spLocks/>
          </p:cNvSpPr>
          <p:nvPr/>
        </p:nvSpPr>
        <p:spPr>
          <a:xfrm>
            <a:off x="6235485" y="1825625"/>
            <a:ext cx="16299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rgbClr val="093B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Additive Manufacturing</a:t>
            </a:r>
          </a:p>
        </p:txBody>
      </p:sp>
      <p:pic>
        <p:nvPicPr>
          <p:cNvPr id="10" name="Picture 9" descr="A chart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50E1111-7A4D-6E2E-BDCE-A390327D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33" y="1583671"/>
            <a:ext cx="3157985" cy="5173590"/>
          </a:xfrm>
          <a:prstGeom prst="rect">
            <a:avLst/>
          </a:prstGeom>
        </p:spPr>
      </p:pic>
      <p:pic>
        <p:nvPicPr>
          <p:cNvPr id="12" name="Picture 11" descr="A graph with green and black bars&#10;&#10;Description automatically generated">
            <a:extLst>
              <a:ext uri="{FF2B5EF4-FFF2-40B4-BE49-F238E27FC236}">
                <a16:creationId xmlns:a16="http://schemas.microsoft.com/office/drawing/2014/main" id="{9D8F663A-8B65-14AA-2E1B-6447DCE4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37" y="3231453"/>
            <a:ext cx="3286544" cy="9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2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65DC-FD91-9A96-9EB1-6A706B0E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a typeface="Roboto Light" panose="02000000000000000000" pitchFamily="2" charset="0"/>
              </a:rPr>
              <a:t>Findings for Use Case: </a:t>
            </a:r>
            <a:br>
              <a:rPr lang="en-US" sz="3600" dirty="0">
                <a:solidFill>
                  <a:srgbClr val="0C3B5D"/>
                </a:solidFill>
                <a:ea typeface="Roboto Light" panose="02000000000000000000" pitchFamily="2" charset="0"/>
              </a:rPr>
            </a:br>
            <a:r>
              <a:rPr lang="en-US" sz="2400" dirty="0">
                <a:solidFill>
                  <a:schemeClr val="tx1"/>
                </a:solidFill>
                <a:highlight>
                  <a:srgbClr val="A5CD00"/>
                </a:highlight>
                <a:ea typeface="Roboto Light" panose="02000000000000000000" pitchFamily="2" charset="0"/>
              </a:rPr>
              <a:t>Numbers show real environmental value of AM</a:t>
            </a:r>
            <a:endParaRPr lang="en-US" dirty="0">
              <a:solidFill>
                <a:schemeClr val="tx1"/>
              </a:solidFill>
              <a:highlight>
                <a:srgbClr val="A5CD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D8D3F-0698-7BA1-A702-222B0F2E1D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7114" y="2008995"/>
            <a:ext cx="10515600" cy="221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24.8%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Reduction in Greenhouse Gas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49.9%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Reduction in material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300,000 liter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Reduction in water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64.3%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Reduction in electrical energy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4:1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Reduction in supply chain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12:2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Reduction in process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C3B5D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omparison of output from traditional and 3d printing approaches&#10;&#10;Description automatically generated">
            <a:extLst>
              <a:ext uri="{FF2B5EF4-FFF2-40B4-BE49-F238E27FC236}">
                <a16:creationId xmlns:a16="http://schemas.microsoft.com/office/drawing/2014/main" id="{74BE7B75-422F-599F-9F63-F01FADC1F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99" y="1631897"/>
            <a:ext cx="4155187" cy="2527162"/>
          </a:xfrm>
          <a:prstGeom prst="rect">
            <a:avLst/>
          </a:prstGeom>
        </p:spPr>
      </p:pic>
      <p:pic>
        <p:nvPicPr>
          <p:cNvPr id="7" name="Picture 6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4F8A213-8372-7F61-1071-3714BDB20A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9" t="12951" r="9398" b="26070"/>
          <a:stretch/>
        </p:blipFill>
        <p:spPr>
          <a:xfrm>
            <a:off x="6459280" y="3549110"/>
            <a:ext cx="796493" cy="2595967"/>
          </a:xfrm>
          <a:prstGeom prst="rect">
            <a:avLst/>
          </a:prstGeom>
        </p:spPr>
      </p:pic>
      <p:pic>
        <p:nvPicPr>
          <p:cNvPr id="9" name="Picture 8" descr="A graph showing a blue line&#10;&#10;Description automatically generated">
            <a:extLst>
              <a:ext uri="{FF2B5EF4-FFF2-40B4-BE49-F238E27FC236}">
                <a16:creationId xmlns:a16="http://schemas.microsoft.com/office/drawing/2014/main" id="{1FED1AAA-2B5B-1F07-0CA1-96E04003C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37" y="4019036"/>
            <a:ext cx="3315917" cy="212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41F3A-2914-32E4-C80F-1B7E4EE21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Facing Initiative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31F2331-C2EB-7168-0318-601FC5D32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083" y="1455221"/>
            <a:ext cx="7359661" cy="41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366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sustainability updat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sustainability updated" id="{B57DE046-979E-4846-9D55-1AA5C074C437}" vid="{74DE8523-CE02-4FB9-8FB3-A8C82BD81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144</Words>
  <Application>Microsoft Office PowerPoint</Application>
  <PresentationFormat>Breitbild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Theme sustainability updated</vt:lpstr>
      <vt:lpstr>Fashion Life Cycle Analysis Quantify Stratasys Sustainable Value for Customers</vt:lpstr>
      <vt:lpstr>Stratasys is Committed to Mindful Manufacturing™ We embed ESG practices across our portfolio to promote evidence- based sustainability practices </vt:lpstr>
      <vt:lpstr>Case Study</vt:lpstr>
      <vt:lpstr>Comparative Practice Proves Value for Customer</vt:lpstr>
      <vt:lpstr>Comparative Practice</vt:lpstr>
      <vt:lpstr>Findings for Use Case:  Numbers show real environmental value of AM</vt:lpstr>
      <vt:lpstr>Customer Facing Initiative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Life Cycle Analysis Quantify Sustainable Value</dc:title>
  <dc:creator>Roni Ezuz</dc:creator>
  <cp:lastModifiedBy>Mißling, Matthias</cp:lastModifiedBy>
  <cp:revision>11</cp:revision>
  <dcterms:created xsi:type="dcterms:W3CDTF">2023-11-27T07:21:21Z</dcterms:created>
  <dcterms:modified xsi:type="dcterms:W3CDTF">2024-10-08T17:04:50Z</dcterms:modified>
</cp:coreProperties>
</file>